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8" r:id="rId9"/>
    <p:sldId id="263" r:id="rId10"/>
    <p:sldId id="264" r:id="rId11"/>
    <p:sldId id="265" r:id="rId12"/>
    <p:sldId id="266" r:id="rId13"/>
    <p:sldId id="267"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7" d="100"/>
          <a:sy n="37" d="100"/>
        </p:scale>
        <p:origin x="118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re">
    <p:bg>
      <p:bgPr>
        <a:solidFill>
          <a:srgbClr val="003462"/>
        </a:solidFill>
        <a:effectLst/>
      </p:bgPr>
    </p:bg>
    <p:spTree>
      <p:nvGrpSpPr>
        <p:cNvPr id="1" name=""/>
        <p:cNvGrpSpPr/>
        <p:nvPr/>
      </p:nvGrpSpPr>
      <p:grpSpPr>
        <a:xfrm>
          <a:off x="0" y="0"/>
          <a:ext cx="0" cy="0"/>
          <a:chOff x="0" y="0"/>
          <a:chExt cx="0" cy="0"/>
        </a:xfrm>
      </p:grpSpPr>
      <p:sp>
        <p:nvSpPr>
          <p:cNvPr id="11" name="Auteur et date"/>
          <p:cNvSpPr txBox="1">
            <a:spLocks noGrp="1"/>
          </p:cNvSpPr>
          <p:nvPr>
            <p:ph type="body" sz="quarter" idx="21" hasCustomPrompt="1"/>
          </p:nvPr>
        </p:nvSpPr>
        <p:spPr>
          <a:xfrm>
            <a:off x="1201340" y="11847162"/>
            <a:ext cx="21971003" cy="636979"/>
          </a:xfrm>
          <a:prstGeom prst="rect">
            <a:avLst/>
          </a:prstGeom>
        </p:spPr>
        <p:txBody>
          <a:bodyPr lIns="45719" tIns="45719" rIns="45719" bIns="45719"/>
          <a:lstStyle>
            <a:lvl1pPr marL="0" indent="0" defTabSz="825500">
              <a:lnSpc>
                <a:spcPct val="100000"/>
              </a:lnSpc>
              <a:spcBef>
                <a:spcPts val="0"/>
              </a:spcBef>
              <a:buSzTx/>
              <a:buNone/>
              <a:defRPr sz="3600" b="1">
                <a:solidFill>
                  <a:srgbClr val="FFFFFF"/>
                </a:solidFill>
              </a:defRPr>
            </a:lvl1pPr>
          </a:lstStyle>
          <a:p>
            <a:r>
              <a:t>Auteur et date</a:t>
            </a:r>
          </a:p>
        </p:txBody>
      </p:sp>
      <p:sp>
        <p:nvSpPr>
          <p:cNvPr id="12" name="Titre de la présentation"/>
          <p:cNvSpPr txBox="1">
            <a:spLocks noGrp="1"/>
          </p:cNvSpPr>
          <p:nvPr>
            <p:ph type="title" hasCustomPrompt="1"/>
          </p:nvPr>
        </p:nvSpPr>
        <p:spPr>
          <a:xfrm>
            <a:off x="1206496" y="2574991"/>
            <a:ext cx="21971004" cy="4648201"/>
          </a:xfrm>
          <a:prstGeom prst="rect">
            <a:avLst/>
          </a:prstGeom>
        </p:spPr>
        <p:txBody>
          <a:bodyPr anchor="b"/>
          <a:lstStyle>
            <a:lvl1pPr>
              <a:defRPr sz="11600" spc="-232">
                <a:solidFill>
                  <a:srgbClr val="FFFFFF"/>
                </a:solidFill>
              </a:defRPr>
            </a:lvl1pPr>
          </a:lstStyle>
          <a:p>
            <a:r>
              <a:t>Titre de la présentation</a:t>
            </a:r>
          </a:p>
        </p:txBody>
      </p:sp>
      <p:sp>
        <p:nvSpPr>
          <p:cNvPr id="13" name="Texte niveau 1…"/>
          <p:cNvSpPr txBox="1">
            <a:spLocks noGrp="1"/>
          </p:cNvSpPr>
          <p:nvPr>
            <p:ph type="body" sz="quarter" idx="1" hasCustomPrompt="1"/>
          </p:nvPr>
        </p:nvSpPr>
        <p:spPr>
          <a:xfrm>
            <a:off x="1201342" y="7210490"/>
            <a:ext cx="21971001" cy="1905001"/>
          </a:xfrm>
          <a:prstGeom prst="rect">
            <a:avLst/>
          </a:prstGeom>
        </p:spPr>
        <p:txBody>
          <a:bodyPr/>
          <a:lstStyle>
            <a:lvl1pPr marL="0" indent="0" defTabSz="825500">
              <a:lnSpc>
                <a:spcPct val="100000"/>
              </a:lnSpc>
              <a:spcBef>
                <a:spcPts val="0"/>
              </a:spcBef>
              <a:buSzTx/>
              <a:buNone/>
              <a:defRPr sz="5500" b="1">
                <a:solidFill>
                  <a:schemeClr val="accent1"/>
                </a:solidFill>
              </a:defRPr>
            </a:lvl1pPr>
            <a:lvl2pPr marL="0" indent="457200" defTabSz="825500">
              <a:lnSpc>
                <a:spcPct val="100000"/>
              </a:lnSpc>
              <a:spcBef>
                <a:spcPts val="0"/>
              </a:spcBef>
              <a:buSzTx/>
              <a:buNone/>
              <a:defRPr sz="5500" b="1">
                <a:solidFill>
                  <a:schemeClr val="accent1"/>
                </a:solidFill>
              </a:defRPr>
            </a:lvl2pPr>
            <a:lvl3pPr marL="0" indent="914400" defTabSz="825500">
              <a:lnSpc>
                <a:spcPct val="100000"/>
              </a:lnSpc>
              <a:spcBef>
                <a:spcPts val="0"/>
              </a:spcBef>
              <a:buSzTx/>
              <a:buNone/>
              <a:defRPr sz="5500" b="1">
                <a:solidFill>
                  <a:schemeClr val="accent1"/>
                </a:solidFill>
              </a:defRPr>
            </a:lvl3pPr>
            <a:lvl4pPr marL="0" indent="1371600" defTabSz="825500">
              <a:lnSpc>
                <a:spcPct val="100000"/>
              </a:lnSpc>
              <a:spcBef>
                <a:spcPts val="0"/>
              </a:spcBef>
              <a:buSzTx/>
              <a:buNone/>
              <a:defRPr sz="5500" b="1">
                <a:solidFill>
                  <a:schemeClr val="accent1"/>
                </a:solidFill>
              </a:defRPr>
            </a:lvl4pPr>
            <a:lvl5pPr marL="0" indent="1828800" defTabSz="825500">
              <a:lnSpc>
                <a:spcPct val="100000"/>
              </a:lnSpc>
              <a:spcBef>
                <a:spcPts val="0"/>
              </a:spcBef>
              <a:buSzTx/>
              <a:buNone/>
              <a:defRPr sz="5500" b="1">
                <a:solidFill>
                  <a:schemeClr val="accent1"/>
                </a:solidFill>
              </a:defRPr>
            </a:lvl5pPr>
          </a:lstStyle>
          <a:p>
            <a:r>
              <a:t>Sous-titre de la présentation</a:t>
            </a:r>
          </a:p>
          <a:p>
            <a:pPr lvl="1"/>
            <a:endParaRPr/>
          </a:p>
          <a:p>
            <a:pPr lvl="2"/>
            <a:endParaRPr/>
          </a:p>
          <a:p>
            <a:pPr lvl="3"/>
            <a:endParaRPr/>
          </a:p>
          <a:p>
            <a:pPr lvl="4"/>
            <a:endParaRPr/>
          </a:p>
        </p:txBody>
      </p:sp>
      <p:sp>
        <p:nvSpPr>
          <p:cNvPr id="14" name="Numéro de diapositive"/>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éclaration">
    <p:spTree>
      <p:nvGrpSpPr>
        <p:cNvPr id="1" name=""/>
        <p:cNvGrpSpPr/>
        <p:nvPr/>
      </p:nvGrpSpPr>
      <p:grpSpPr>
        <a:xfrm>
          <a:off x="0" y="0"/>
          <a:ext cx="0" cy="0"/>
          <a:chOff x="0" y="0"/>
          <a:chExt cx="0" cy="0"/>
        </a:xfrm>
      </p:grpSpPr>
      <p:sp>
        <p:nvSpPr>
          <p:cNvPr id="98" name="Texte niveau 1…"/>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5pPr>
          </a:lstStyle>
          <a:p>
            <a:r>
              <a:t>Déclaration</a:t>
            </a:r>
          </a:p>
          <a:p>
            <a:pPr lvl="1"/>
            <a:endParaRPr/>
          </a:p>
          <a:p>
            <a:pPr lvl="2"/>
            <a:endParaRPr/>
          </a:p>
          <a:p>
            <a:pPr lvl="3"/>
            <a:endParaRPr/>
          </a:p>
          <a:p>
            <a:pPr lvl="4"/>
            <a:endParaRPr/>
          </a:p>
        </p:txBody>
      </p:sp>
      <p:sp>
        <p:nvSpPr>
          <p:cNvPr id="99"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ait important">
    <p:spTree>
      <p:nvGrpSpPr>
        <p:cNvPr id="1" name=""/>
        <p:cNvGrpSpPr/>
        <p:nvPr/>
      </p:nvGrpSpPr>
      <p:grpSpPr>
        <a:xfrm>
          <a:off x="0" y="0"/>
          <a:ext cx="0" cy="0"/>
          <a:chOff x="0" y="0"/>
          <a:chExt cx="0" cy="0"/>
        </a:xfrm>
      </p:grpSpPr>
      <p:sp>
        <p:nvSpPr>
          <p:cNvPr id="106" name="Texte niveau 1…"/>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solidFill>
                  <a:schemeClr val="accent1">
                    <a:hueOff val="114395"/>
                    <a:lumOff val="-24975"/>
                  </a:schemeClr>
                </a:solidFill>
              </a:defRPr>
            </a:lvl1pPr>
            <a:lvl2pPr marL="0" indent="457200" algn="ctr">
              <a:lnSpc>
                <a:spcPct val="80000"/>
              </a:lnSpc>
              <a:spcBef>
                <a:spcPts val="0"/>
              </a:spcBef>
              <a:buSzTx/>
              <a:buNone/>
              <a:defRPr sz="25000" b="1" spc="-250">
                <a:solidFill>
                  <a:schemeClr val="accent1">
                    <a:hueOff val="114395"/>
                    <a:lumOff val="-24975"/>
                  </a:schemeClr>
                </a:solidFill>
              </a:defRPr>
            </a:lvl2pPr>
            <a:lvl3pPr marL="0" indent="914400" algn="ctr">
              <a:lnSpc>
                <a:spcPct val="80000"/>
              </a:lnSpc>
              <a:spcBef>
                <a:spcPts val="0"/>
              </a:spcBef>
              <a:buSzTx/>
              <a:buNone/>
              <a:defRPr sz="25000" b="1" spc="-250">
                <a:solidFill>
                  <a:schemeClr val="accent1">
                    <a:hueOff val="114395"/>
                    <a:lumOff val="-24975"/>
                  </a:schemeClr>
                </a:solidFill>
              </a:defRPr>
            </a:lvl3pPr>
            <a:lvl4pPr marL="0" indent="1371600" algn="ctr">
              <a:lnSpc>
                <a:spcPct val="80000"/>
              </a:lnSpc>
              <a:spcBef>
                <a:spcPts val="0"/>
              </a:spcBef>
              <a:buSzTx/>
              <a:buNone/>
              <a:defRPr sz="25000" b="1" spc="-250">
                <a:solidFill>
                  <a:schemeClr val="accent1">
                    <a:hueOff val="114395"/>
                    <a:lumOff val="-24975"/>
                  </a:schemeClr>
                </a:solidFill>
              </a:defRPr>
            </a:lvl4pPr>
            <a:lvl5pPr marL="0" indent="1828800" algn="ctr">
              <a:lnSpc>
                <a:spcPct val="80000"/>
              </a:lnSpc>
              <a:spcBef>
                <a:spcPts val="0"/>
              </a:spcBef>
              <a:buSzTx/>
              <a:buNone/>
              <a:defRPr sz="25000" b="1" spc="-250">
                <a:solidFill>
                  <a:schemeClr val="accent1">
                    <a:hueOff val="114395"/>
                    <a:lumOff val="-24975"/>
                  </a:schemeClr>
                </a:solidFill>
              </a:defRPr>
            </a:lvl5pPr>
          </a:lstStyle>
          <a:p>
            <a:r>
              <a:t>100 %</a:t>
            </a:r>
          </a:p>
          <a:p>
            <a:pPr lvl="1"/>
            <a:endParaRPr/>
          </a:p>
          <a:p>
            <a:pPr lvl="2"/>
            <a:endParaRPr/>
          </a:p>
          <a:p>
            <a:pPr lvl="3"/>
            <a:endParaRPr/>
          </a:p>
          <a:p>
            <a:pPr lvl="4"/>
            <a:endParaRPr/>
          </a:p>
        </p:txBody>
      </p:sp>
      <p:sp>
        <p:nvSpPr>
          <p:cNvPr id="107" name="Données clés"/>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Données clés</a:t>
            </a:r>
          </a:p>
        </p:txBody>
      </p:sp>
      <p:sp>
        <p:nvSpPr>
          <p:cNvPr id="10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Texte niveau 1…"/>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1pPr>
            <a:lvl2pPr marL="638923" indent="-127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2pPr>
            <a:lvl3pPr marL="638923" indent="4445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3pPr>
            <a:lvl4pPr marL="638923" indent="9017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4pPr>
            <a:lvl5pPr marL="638923" indent="13589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5pPr>
          </a:lstStyle>
          <a:p>
            <a:r>
              <a:t>« Citation notable »</a:t>
            </a:r>
          </a:p>
          <a:p>
            <a:pPr lvl="1"/>
            <a:endParaRPr/>
          </a:p>
          <a:p>
            <a:pPr lvl="2"/>
            <a:endParaRPr/>
          </a:p>
          <a:p>
            <a:pPr lvl="3"/>
            <a:endParaRPr/>
          </a:p>
          <a:p>
            <a:pPr lvl="4"/>
            <a:endParaRPr/>
          </a:p>
        </p:txBody>
      </p:sp>
      <p:sp>
        <p:nvSpPr>
          <p:cNvPr id="117"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3 photos">
    <p:spTree>
      <p:nvGrpSpPr>
        <p:cNvPr id="1" name=""/>
        <p:cNvGrpSpPr/>
        <p:nvPr/>
      </p:nvGrpSpPr>
      <p:grpSpPr>
        <a:xfrm>
          <a:off x="0" y="0"/>
          <a:ext cx="0" cy="0"/>
          <a:chOff x="0" y="0"/>
          <a:chExt cx="0" cy="0"/>
        </a:xfrm>
      </p:grpSpPr>
      <p:sp>
        <p:nvSpPr>
          <p:cNvPr id="124" name="617931575_1991x1322.jpeg"/>
          <p:cNvSpPr>
            <a:spLocks noGrp="1"/>
          </p:cNvSpPr>
          <p:nvPr>
            <p:ph type="pic" sz="quarter" idx="21"/>
          </p:nvPr>
        </p:nvSpPr>
        <p:spPr>
          <a:xfrm>
            <a:off x="15436504" y="1270000"/>
            <a:ext cx="8167167" cy="5422900"/>
          </a:xfrm>
          <a:prstGeom prst="rect">
            <a:avLst/>
          </a:prstGeom>
        </p:spPr>
        <p:txBody>
          <a:bodyPr lIns="91439" tIns="45719" rIns="91439" bIns="45719">
            <a:noAutofit/>
          </a:bodyPr>
          <a:lstStyle/>
          <a:p>
            <a:endParaRPr/>
          </a:p>
        </p:txBody>
      </p:sp>
      <p:sp>
        <p:nvSpPr>
          <p:cNvPr id="125" name="740627569_2880x1920.jpeg"/>
          <p:cNvSpPr>
            <a:spLocks noGrp="1"/>
          </p:cNvSpPr>
          <p:nvPr>
            <p:ph type="pic" sz="quarter" idx="22"/>
          </p:nvPr>
        </p:nvSpPr>
        <p:spPr>
          <a:xfrm>
            <a:off x="15461772" y="7085972"/>
            <a:ext cx="8148414" cy="5432276"/>
          </a:xfrm>
          <a:prstGeom prst="rect">
            <a:avLst/>
          </a:prstGeom>
        </p:spPr>
        <p:txBody>
          <a:bodyPr lIns="91439" tIns="45719" rIns="91439" bIns="45719">
            <a:noAutofit/>
          </a:bodyPr>
          <a:lstStyle/>
          <a:p>
            <a:endParaRPr/>
          </a:p>
        </p:txBody>
      </p:sp>
      <p:sp>
        <p:nvSpPr>
          <p:cNvPr id="126" name="996267730_2880x1920.jpeg"/>
          <p:cNvSpPr>
            <a:spLocks noGrp="1"/>
          </p:cNvSpPr>
          <p:nvPr>
            <p:ph type="pic" idx="23"/>
          </p:nvPr>
        </p:nvSpPr>
        <p:spPr>
          <a:xfrm>
            <a:off x="-124635" y="1270000"/>
            <a:ext cx="16859219" cy="11239479"/>
          </a:xfrm>
          <a:prstGeom prst="rect">
            <a:avLst/>
          </a:prstGeom>
        </p:spPr>
        <p:txBody>
          <a:bodyPr lIns="91439" tIns="45719" rIns="91439" bIns="45719">
            <a:noAutofit/>
          </a:bodyPr>
          <a:lstStyle/>
          <a:p>
            <a:endParaRPr/>
          </a:p>
        </p:txBody>
      </p:sp>
      <p:sp>
        <p:nvSpPr>
          <p:cNvPr id="127"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996267730_2880x1920.jpeg"/>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135" name="Numéro de diapositive"/>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
        <p:nvSpPr>
          <p:cNvPr id="14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re et photo">
    <p:spTree>
      <p:nvGrpSpPr>
        <p:cNvPr id="1" name=""/>
        <p:cNvGrpSpPr/>
        <p:nvPr/>
      </p:nvGrpSpPr>
      <p:grpSpPr>
        <a:xfrm>
          <a:off x="0" y="0"/>
          <a:ext cx="0" cy="0"/>
          <a:chOff x="0" y="0"/>
          <a:chExt cx="0" cy="0"/>
        </a:xfrm>
      </p:grpSpPr>
      <p:sp>
        <p:nvSpPr>
          <p:cNvPr id="21" name="740627569_2880x1920.jpeg"/>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22" name="Titre de la présentation"/>
          <p:cNvSpPr txBox="1">
            <a:spLocks noGrp="1"/>
          </p:cNvSpPr>
          <p:nvPr>
            <p:ph type="title" hasCustomPrompt="1"/>
          </p:nvPr>
        </p:nvSpPr>
        <p:spPr>
          <a:xfrm>
            <a:off x="1206500" y="7124700"/>
            <a:ext cx="21971000" cy="4648200"/>
          </a:xfrm>
          <a:prstGeom prst="rect">
            <a:avLst/>
          </a:prstGeom>
        </p:spPr>
        <p:txBody>
          <a:bodyPr anchor="b"/>
          <a:lstStyle>
            <a:lvl1pPr>
              <a:defRPr sz="11600" spc="-232">
                <a:solidFill>
                  <a:srgbClr val="FFFFFF"/>
                </a:solidFill>
              </a:defRPr>
            </a:lvl1pPr>
          </a:lstStyle>
          <a:p>
            <a:r>
              <a:t>Titre de la présentation</a:t>
            </a:r>
          </a:p>
        </p:txBody>
      </p:sp>
      <p:sp>
        <p:nvSpPr>
          <p:cNvPr id="23" name="Auteur et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Auteur et date</a:t>
            </a:r>
          </a:p>
        </p:txBody>
      </p:sp>
      <p:sp>
        <p:nvSpPr>
          <p:cNvPr id="24" name="Texte niveau 1…"/>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solidFill>
                  <a:srgbClr val="FFFFFF"/>
                </a:solidFill>
              </a:defRPr>
            </a:lvl1pPr>
            <a:lvl2pPr marL="0" indent="457200" defTabSz="825500">
              <a:lnSpc>
                <a:spcPct val="100000"/>
              </a:lnSpc>
              <a:spcBef>
                <a:spcPts val="0"/>
              </a:spcBef>
              <a:buSzTx/>
              <a:buNone/>
              <a:defRPr sz="5500" b="1">
                <a:solidFill>
                  <a:srgbClr val="FFFFFF"/>
                </a:solidFill>
              </a:defRPr>
            </a:lvl2pPr>
            <a:lvl3pPr marL="0" indent="914400" defTabSz="825500">
              <a:lnSpc>
                <a:spcPct val="100000"/>
              </a:lnSpc>
              <a:spcBef>
                <a:spcPts val="0"/>
              </a:spcBef>
              <a:buSzTx/>
              <a:buNone/>
              <a:defRPr sz="5500" b="1">
                <a:solidFill>
                  <a:srgbClr val="FFFFFF"/>
                </a:solidFill>
              </a:defRPr>
            </a:lvl3pPr>
            <a:lvl4pPr marL="0" indent="1371600" defTabSz="825500">
              <a:lnSpc>
                <a:spcPct val="100000"/>
              </a:lnSpc>
              <a:spcBef>
                <a:spcPts val="0"/>
              </a:spcBef>
              <a:buSzTx/>
              <a:buNone/>
              <a:defRPr sz="5500" b="1">
                <a:solidFill>
                  <a:srgbClr val="FFFFFF"/>
                </a:solidFill>
              </a:defRPr>
            </a:lvl4pPr>
            <a:lvl5pPr marL="0" indent="1828800" defTabSz="825500">
              <a:lnSpc>
                <a:spcPct val="100000"/>
              </a:lnSpc>
              <a:spcBef>
                <a:spcPts val="0"/>
              </a:spcBef>
              <a:buSzTx/>
              <a:buNone/>
              <a:defRPr sz="5500" b="1">
                <a:solidFill>
                  <a:srgbClr val="FFFFFF"/>
                </a:solidFill>
              </a:defRPr>
            </a:lvl5pPr>
          </a:lstStyle>
          <a:p>
            <a:r>
              <a:t>Sous-titre de la présentation</a:t>
            </a:r>
          </a:p>
          <a:p>
            <a:pPr lvl="1"/>
            <a:endParaRPr/>
          </a:p>
          <a:p>
            <a:pPr lvl="2"/>
            <a:endParaRPr/>
          </a:p>
          <a:p>
            <a:pPr lvl="3"/>
            <a:endParaRPr/>
          </a:p>
          <a:p>
            <a:pPr lvl="4"/>
            <a:endParaRPr/>
          </a:p>
        </p:txBody>
      </p:sp>
      <p:sp>
        <p:nvSpPr>
          <p:cNvPr id="25" name="Numéro de diapositive"/>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Autre titre et photo">
    <p:spTree>
      <p:nvGrpSpPr>
        <p:cNvPr id="1" name=""/>
        <p:cNvGrpSpPr/>
        <p:nvPr/>
      </p:nvGrpSpPr>
      <p:grpSpPr>
        <a:xfrm>
          <a:off x="0" y="0"/>
          <a:ext cx="0" cy="0"/>
          <a:chOff x="0" y="0"/>
          <a:chExt cx="0" cy="0"/>
        </a:xfrm>
      </p:grpSpPr>
      <p:sp>
        <p:nvSpPr>
          <p:cNvPr id="32" name="136959463_1989x1321.jpeg"/>
          <p:cNvSpPr>
            <a:spLocks noGrp="1"/>
          </p:cNvSpPr>
          <p:nvPr>
            <p:ph type="pic" idx="21"/>
          </p:nvPr>
        </p:nvSpPr>
        <p:spPr>
          <a:xfrm>
            <a:off x="9226574" y="1270000"/>
            <a:ext cx="16840152" cy="11184435"/>
          </a:xfrm>
          <a:prstGeom prst="rect">
            <a:avLst/>
          </a:prstGeom>
        </p:spPr>
        <p:txBody>
          <a:bodyPr lIns="91439" tIns="45719" rIns="91439" bIns="45719">
            <a:noAutofit/>
          </a:bodyPr>
          <a:lstStyle/>
          <a:p>
            <a:endParaRPr/>
          </a:p>
        </p:txBody>
      </p:sp>
      <p:sp>
        <p:nvSpPr>
          <p:cNvPr id="33" name="Titre de diapositive"/>
          <p:cNvSpPr txBox="1">
            <a:spLocks noGrp="1"/>
          </p:cNvSpPr>
          <p:nvPr>
            <p:ph type="title" hasCustomPrompt="1"/>
          </p:nvPr>
        </p:nvSpPr>
        <p:spPr>
          <a:xfrm>
            <a:off x="1206500" y="1270000"/>
            <a:ext cx="9779000" cy="5882273"/>
          </a:xfrm>
          <a:prstGeom prst="rect">
            <a:avLst/>
          </a:prstGeom>
        </p:spPr>
        <p:txBody>
          <a:bodyPr anchor="b"/>
          <a:lstStyle/>
          <a:p>
            <a:r>
              <a:t>Titre de diapositive</a:t>
            </a:r>
          </a:p>
        </p:txBody>
      </p:sp>
      <p:sp>
        <p:nvSpPr>
          <p:cNvPr id="34" name="Texte niveau 1…"/>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Sous-titre de diapositive</a:t>
            </a:r>
          </a:p>
          <a:p>
            <a:pPr lvl="1"/>
            <a:endParaRPr/>
          </a:p>
          <a:p>
            <a:pPr lvl="2"/>
            <a:endParaRPr/>
          </a:p>
          <a:p>
            <a:pPr lvl="3"/>
            <a:endParaRPr/>
          </a:p>
          <a:p>
            <a:pPr lvl="4"/>
            <a:endParaRPr/>
          </a:p>
        </p:txBody>
      </p:sp>
      <p:sp>
        <p:nvSpPr>
          <p:cNvPr id="35" name="Numéro de diapositive"/>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42" name="Titre de diapositive"/>
          <p:cNvSpPr txBox="1">
            <a:spLocks noGrp="1"/>
          </p:cNvSpPr>
          <p:nvPr>
            <p:ph type="title" hasCustomPrompt="1"/>
          </p:nvPr>
        </p:nvSpPr>
        <p:spPr>
          <a:prstGeom prst="rect">
            <a:avLst/>
          </a:prstGeom>
        </p:spPr>
        <p:txBody>
          <a:bodyPr/>
          <a:lstStyle/>
          <a:p>
            <a:r>
              <a:t>Titre de diapositive</a:t>
            </a:r>
          </a:p>
        </p:txBody>
      </p:sp>
      <p:sp>
        <p:nvSpPr>
          <p:cNvPr id="43" name="Sous-titre de diapositive"/>
          <p:cNvSpPr txBox="1">
            <a:spLocks noGrp="1"/>
          </p:cNvSpPr>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Sous-titre de diapositive</a:t>
            </a:r>
          </a:p>
        </p:txBody>
      </p:sp>
      <p:sp>
        <p:nvSpPr>
          <p:cNvPr id="44" name="Texte niveau 1…"/>
          <p:cNvSpPr txBox="1">
            <a:spLocks noGrp="1"/>
          </p:cNvSpPr>
          <p:nvPr>
            <p:ph type="body" idx="1" hasCustomPrompt="1"/>
          </p:nvPr>
        </p:nvSpPr>
        <p:spPr>
          <a:prstGeom prst="rect">
            <a:avLst/>
          </a:prstGeom>
        </p:spPr>
        <p:txBody>
          <a:bodyPr/>
          <a:lstStyle/>
          <a:p>
            <a:r>
              <a:t>Texte de puce de diapositive</a:t>
            </a:r>
          </a:p>
          <a:p>
            <a:pPr lvl="1"/>
            <a:endParaRPr/>
          </a:p>
          <a:p>
            <a:pPr lvl="2"/>
            <a:endParaRPr/>
          </a:p>
          <a:p>
            <a:pPr lvl="3"/>
            <a:endParaRPr/>
          </a:p>
          <a:p>
            <a:pPr lvl="4"/>
            <a:endParaRPr/>
          </a:p>
        </p:txBody>
      </p:sp>
      <p:sp>
        <p:nvSpPr>
          <p:cNvPr id="4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52" name="Texte niveau 1…"/>
          <p:cNvSpPr txBox="1">
            <a:spLocks noGrp="1"/>
          </p:cNvSpPr>
          <p:nvPr>
            <p:ph type="body" idx="1" hasCustomPrompt="1"/>
          </p:nvPr>
        </p:nvSpPr>
        <p:spPr>
          <a:prstGeom prst="rect">
            <a:avLst/>
          </a:prstGeom>
        </p:spPr>
        <p:txBody>
          <a:bodyPr numCol="2" spcCol="1098550"/>
          <a:lstStyle/>
          <a:p>
            <a:r>
              <a:t>Texte de puce de diapositive</a:t>
            </a:r>
          </a:p>
          <a:p>
            <a:pPr lvl="1"/>
            <a:endParaRPr/>
          </a:p>
          <a:p>
            <a:pPr lvl="2"/>
            <a:endParaRPr/>
          </a:p>
          <a:p>
            <a:pPr lvl="3"/>
            <a:endParaRPr/>
          </a:p>
          <a:p>
            <a:pPr lvl="4"/>
            <a:endParaRPr/>
          </a:p>
        </p:txBody>
      </p:sp>
      <p:sp>
        <p:nvSpPr>
          <p:cNvPr id="5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60" name="Sous-titre de diapositive"/>
          <p:cNvSpPr txBox="1">
            <a:spLocks noGrp="1"/>
          </p:cNvSpPr>
          <p:nvPr>
            <p:ph type="body" sz="quarter" idx="21" hasCustomPrompt="1"/>
          </p:nvPr>
        </p:nvSpPr>
        <p:spPr>
          <a:xfrm>
            <a:off x="1206500" y="2247900"/>
            <a:ext cx="9779000" cy="934779"/>
          </a:xfrm>
          <a:prstGeom prst="rect">
            <a:avLst/>
          </a:prstGeom>
        </p:spPr>
        <p:txBody>
          <a:bodyPr lIns="45719" tIns="45719" rIns="45719" bIns="45719"/>
          <a:lstStyle>
            <a:lvl1pPr marL="0" indent="0" defTabSz="825500">
              <a:lnSpc>
                <a:spcPct val="100000"/>
              </a:lnSpc>
              <a:spcBef>
                <a:spcPts val="0"/>
              </a:spcBef>
              <a:buSzTx/>
              <a:buNone/>
              <a:defRPr sz="5500" b="1"/>
            </a:lvl1pPr>
          </a:lstStyle>
          <a:p>
            <a:r>
              <a:t>Sous-titre de diapositive</a:t>
            </a:r>
          </a:p>
        </p:txBody>
      </p:sp>
      <p:sp>
        <p:nvSpPr>
          <p:cNvPr id="61" name="Texte niveau 1…"/>
          <p:cNvSpPr txBox="1">
            <a:spLocks noGrp="1"/>
          </p:cNvSpPr>
          <p:nvPr>
            <p:ph type="body" sz="half" idx="1" hasCustomPrompt="1"/>
          </p:nvPr>
        </p:nvSpPr>
        <p:spPr>
          <a:xfrm>
            <a:off x="1206500" y="4248504"/>
            <a:ext cx="9779000" cy="8256630"/>
          </a:xfrm>
          <a:prstGeom prst="rect">
            <a:avLst/>
          </a:prstGeom>
        </p:spPr>
        <p:txBody>
          <a:bodyPr/>
          <a:lstStyle/>
          <a:p>
            <a:r>
              <a:t>Texte de puce de diapositive</a:t>
            </a:r>
          </a:p>
          <a:p>
            <a:pPr lvl="1"/>
            <a:endParaRPr/>
          </a:p>
          <a:p>
            <a:pPr lvl="2"/>
            <a:endParaRPr/>
          </a:p>
          <a:p>
            <a:pPr lvl="3"/>
            <a:endParaRPr/>
          </a:p>
          <a:p>
            <a:pPr lvl="4"/>
            <a:endParaRPr/>
          </a:p>
        </p:txBody>
      </p:sp>
      <p:sp>
        <p:nvSpPr>
          <p:cNvPr id="62" name="617931575_1991x1322.jpeg"/>
          <p:cNvSpPr>
            <a:spLocks noGrp="1"/>
          </p:cNvSpPr>
          <p:nvPr>
            <p:ph type="pic" idx="22"/>
          </p:nvPr>
        </p:nvSpPr>
        <p:spPr>
          <a:xfrm>
            <a:off x="8432800" y="1263848"/>
            <a:ext cx="16850011" cy="11188205"/>
          </a:xfrm>
          <a:prstGeom prst="rect">
            <a:avLst/>
          </a:prstGeom>
        </p:spPr>
        <p:txBody>
          <a:bodyPr lIns="91439" tIns="45719" rIns="91439" bIns="45719">
            <a:noAutofit/>
          </a:bodyPr>
          <a:lstStyle/>
          <a:p>
            <a:endParaRPr/>
          </a:p>
        </p:txBody>
      </p:sp>
      <p:sp>
        <p:nvSpPr>
          <p:cNvPr id="63" name="Titre de diapositive"/>
          <p:cNvSpPr txBox="1">
            <a:spLocks noGrp="1"/>
          </p:cNvSpPr>
          <p:nvPr>
            <p:ph type="title" hasCustomPrompt="1"/>
          </p:nvPr>
        </p:nvSpPr>
        <p:spPr>
          <a:xfrm>
            <a:off x="1206500" y="952500"/>
            <a:ext cx="9779000" cy="1435100"/>
          </a:xfrm>
          <a:prstGeom prst="rect">
            <a:avLst/>
          </a:prstGeom>
        </p:spPr>
        <p:txBody>
          <a:bodyPr/>
          <a:lstStyle/>
          <a:p>
            <a:r>
              <a:t>Titre de diapositive</a:t>
            </a:r>
          </a:p>
        </p:txBody>
      </p:sp>
      <p:sp>
        <p:nvSpPr>
          <p:cNvPr id="6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bg>
      <p:bgPr>
        <a:solidFill>
          <a:srgbClr val="003462"/>
        </a:solidFill>
        <a:effectLst/>
      </p:bgPr>
    </p:bg>
    <p:spTree>
      <p:nvGrpSpPr>
        <p:cNvPr id="1" name=""/>
        <p:cNvGrpSpPr/>
        <p:nvPr/>
      </p:nvGrpSpPr>
      <p:grpSpPr>
        <a:xfrm>
          <a:off x="0" y="0"/>
          <a:ext cx="0" cy="0"/>
          <a:chOff x="0" y="0"/>
          <a:chExt cx="0" cy="0"/>
        </a:xfrm>
      </p:grpSpPr>
      <p:sp>
        <p:nvSpPr>
          <p:cNvPr id="71" name="Titre de section"/>
          <p:cNvSpPr txBox="1">
            <a:spLocks noGrp="1"/>
          </p:cNvSpPr>
          <p:nvPr>
            <p:ph type="title" hasCustomPrompt="1"/>
          </p:nvPr>
        </p:nvSpPr>
        <p:spPr>
          <a:xfrm>
            <a:off x="1206496" y="4533900"/>
            <a:ext cx="21971004" cy="4648200"/>
          </a:xfrm>
          <a:prstGeom prst="rect">
            <a:avLst/>
          </a:prstGeom>
        </p:spPr>
        <p:txBody>
          <a:bodyPr anchor="ctr"/>
          <a:lstStyle>
            <a:lvl1pPr>
              <a:defRPr sz="11600" b="0" spc="-232">
                <a:solidFill>
                  <a:srgbClr val="FFFFFF"/>
                </a:solidFill>
                <a:latin typeface="Helvetica Neue Medium"/>
                <a:ea typeface="Helvetica Neue Medium"/>
                <a:cs typeface="Helvetica Neue Medium"/>
                <a:sym typeface="Helvetica Neue Medium"/>
              </a:defRPr>
            </a:lvl1pPr>
          </a:lstStyle>
          <a:p>
            <a:r>
              <a:t>Titre de section</a:t>
            </a:r>
          </a:p>
        </p:txBody>
      </p:sp>
      <p:sp>
        <p:nvSpPr>
          <p:cNvPr id="72" name="Numéro de diapositive"/>
          <p:cNvSpPr txBox="1">
            <a:spLocks noGrp="1"/>
          </p:cNvSpPr>
          <p:nvPr>
            <p:ph type="sldNum" sz="quarter" idx="2"/>
          </p:nvPr>
        </p:nvSpPr>
        <p:spPr>
          <a:xfrm>
            <a:off x="12001499" y="13085233"/>
            <a:ext cx="368505" cy="374600"/>
          </a:xfrm>
          <a:prstGeom prst="rect">
            <a:avLst/>
          </a:prstGeom>
        </p:spPr>
        <p:txBody>
          <a:bodyPr/>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re seulement">
    <p:spTree>
      <p:nvGrpSpPr>
        <p:cNvPr id="1" name=""/>
        <p:cNvGrpSpPr/>
        <p:nvPr/>
      </p:nvGrpSpPr>
      <p:grpSpPr>
        <a:xfrm>
          <a:off x="0" y="0"/>
          <a:ext cx="0" cy="0"/>
          <a:chOff x="0" y="0"/>
          <a:chExt cx="0" cy="0"/>
        </a:xfrm>
      </p:grpSpPr>
      <p:sp>
        <p:nvSpPr>
          <p:cNvPr id="79" name="Titre de diapositive"/>
          <p:cNvSpPr txBox="1">
            <a:spLocks noGrp="1"/>
          </p:cNvSpPr>
          <p:nvPr>
            <p:ph type="title" hasCustomPrompt="1"/>
          </p:nvPr>
        </p:nvSpPr>
        <p:spPr>
          <a:xfrm>
            <a:off x="1206500" y="952500"/>
            <a:ext cx="21971000" cy="1434949"/>
          </a:xfrm>
          <a:prstGeom prst="rect">
            <a:avLst/>
          </a:prstGeom>
        </p:spPr>
        <p:txBody>
          <a:bodyPr/>
          <a:lstStyle/>
          <a:p>
            <a:r>
              <a:t>Titre de diapositive</a:t>
            </a:r>
          </a:p>
        </p:txBody>
      </p:sp>
      <p:sp>
        <p:nvSpPr>
          <p:cNvPr id="80" name="Sous-titre de diapositive"/>
          <p:cNvSpPr txBox="1">
            <a:spLocks noGrp="1"/>
          </p:cNvSpPr>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sz="5500" b="1"/>
            </a:lvl1pPr>
          </a:lstStyle>
          <a:p>
            <a:r>
              <a:t>Sous-titre de diapositive</a:t>
            </a:r>
          </a:p>
        </p:txBody>
      </p:sp>
      <p:sp>
        <p:nvSpPr>
          <p:cNvPr id="8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Ordre du jour">
    <p:spTree>
      <p:nvGrpSpPr>
        <p:cNvPr id="1" name=""/>
        <p:cNvGrpSpPr/>
        <p:nvPr/>
      </p:nvGrpSpPr>
      <p:grpSpPr>
        <a:xfrm>
          <a:off x="0" y="0"/>
          <a:ext cx="0" cy="0"/>
          <a:chOff x="0" y="0"/>
          <a:chExt cx="0" cy="0"/>
        </a:xfrm>
      </p:grpSpPr>
      <p:sp>
        <p:nvSpPr>
          <p:cNvPr id="88" name="Titre de l’ordre du jour"/>
          <p:cNvSpPr txBox="1">
            <a:spLocks noGrp="1"/>
          </p:cNvSpPr>
          <p:nvPr>
            <p:ph type="title" hasCustomPrompt="1"/>
          </p:nvPr>
        </p:nvSpPr>
        <p:spPr>
          <a:xfrm>
            <a:off x="1206500" y="952500"/>
            <a:ext cx="21971000" cy="1435100"/>
          </a:xfrm>
          <a:prstGeom prst="rect">
            <a:avLst/>
          </a:prstGeom>
        </p:spPr>
        <p:txBody>
          <a:bodyPr/>
          <a:lstStyle/>
          <a:p>
            <a:r>
              <a:t>Titre de l’ordre du jour</a:t>
            </a:r>
          </a:p>
        </p:txBody>
      </p:sp>
      <p:sp>
        <p:nvSpPr>
          <p:cNvPr id="89" name="Sous-titre de l’ordre du jour"/>
          <p:cNvSpPr txBox="1">
            <a:spLocks noGrp="1"/>
          </p:cNvSpPr>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sz="5500" b="1"/>
            </a:lvl1pPr>
          </a:lstStyle>
          <a:p>
            <a:r>
              <a:t>Sous-titre de l’ordre du jour</a:t>
            </a:r>
          </a:p>
        </p:txBody>
      </p:sp>
      <p:sp>
        <p:nvSpPr>
          <p:cNvPr id="90" name="Texte niveau 1…"/>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Rubriques de l’ordre du jour</a:t>
            </a:r>
          </a:p>
          <a:p>
            <a:pPr lvl="1"/>
            <a:endParaRPr/>
          </a:p>
          <a:p>
            <a:pPr lvl="2"/>
            <a:endParaRPr/>
          </a:p>
          <a:p>
            <a:pPr lvl="3"/>
            <a:endParaRPr/>
          </a:p>
          <a:p>
            <a:pPr lvl="4"/>
            <a:endParaRPr/>
          </a:p>
        </p:txBody>
      </p:sp>
      <p:sp>
        <p:nvSpPr>
          <p:cNvPr id="9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re de diapositive"/>
          <p:cNvSpPr txBox="1">
            <a:spLocks noGrp="1"/>
          </p:cNvSpPr>
          <p:nvPr>
            <p:ph type="title" hasCustomPrompt="1"/>
          </p:nvPr>
        </p:nvSpPr>
        <p:spPr>
          <a:xfrm>
            <a:off x="1206500" y="952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Titre de diapositive</a:t>
            </a:r>
          </a:p>
        </p:txBody>
      </p:sp>
      <p:sp>
        <p:nvSpPr>
          <p:cNvPr id="3" name="Texte niveau 1…"/>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Texte de puce de diapositive</a:t>
            </a:r>
          </a:p>
          <a:p>
            <a:pPr lvl="1"/>
            <a:endParaRPr/>
          </a:p>
          <a:p>
            <a:pPr lvl="2"/>
            <a:endParaRPr/>
          </a:p>
          <a:p>
            <a:pPr lvl="3"/>
            <a:endParaRPr/>
          </a:p>
          <a:p>
            <a:pPr lvl="4"/>
            <a:endParaRPr/>
          </a:p>
        </p:txBody>
      </p:sp>
      <p:sp>
        <p:nvSpPr>
          <p:cNvPr id="4" name="Numéro de diapositive"/>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tube-arts-lettres-sciences-humaines.apps.education.fr/w/ePFY9JbP8mPcGUDFPWEAAp"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hueOff val="114395"/>
            <a:lumOff val="-24975"/>
          </a:schemeClr>
        </a:solidFill>
        <a:effectLst/>
      </p:bgPr>
    </p:bg>
    <p:spTree>
      <p:nvGrpSpPr>
        <p:cNvPr id="1" name=""/>
        <p:cNvGrpSpPr/>
        <p:nvPr/>
      </p:nvGrpSpPr>
      <p:grpSpPr>
        <a:xfrm>
          <a:off x="0" y="0"/>
          <a:ext cx="0" cy="0"/>
          <a:chOff x="0" y="0"/>
          <a:chExt cx="0" cy="0"/>
        </a:xfrm>
      </p:grpSpPr>
      <p:sp>
        <p:nvSpPr>
          <p:cNvPr id="151" name="Le passé est un événement, Correspondances de l’archéologie et de la littérature, Laurent Olivier et Mireille Séguy"/>
          <p:cNvSpPr txBox="1">
            <a:spLocks noGrp="1"/>
          </p:cNvSpPr>
          <p:nvPr>
            <p:ph type="ctrTitle"/>
          </p:nvPr>
        </p:nvSpPr>
        <p:spPr>
          <a:xfrm>
            <a:off x="1206498" y="9915825"/>
            <a:ext cx="21971004" cy="916293"/>
          </a:xfrm>
          <a:prstGeom prst="rect">
            <a:avLst/>
          </a:prstGeom>
        </p:spPr>
        <p:txBody>
          <a:bodyPr/>
          <a:lstStyle/>
          <a:p>
            <a:pPr>
              <a:defRPr sz="3300" spc="-66"/>
            </a:pPr>
            <a:r>
              <a:rPr i="1"/>
              <a:t>Le passé est un événement, Correspondances de l’archéologie et de la littérature, </a:t>
            </a:r>
            <a:r>
              <a:t>Laurent Olivier et Mireille Séguy</a:t>
            </a:r>
          </a:p>
        </p:txBody>
      </p:sp>
      <p:sp>
        <p:nvSpPr>
          <p:cNvPr id="152" name="I- Une démarche de recherche/création…"/>
          <p:cNvSpPr txBox="1">
            <a:spLocks noGrp="1"/>
          </p:cNvSpPr>
          <p:nvPr>
            <p:ph type="subTitle" idx="1"/>
          </p:nvPr>
        </p:nvSpPr>
        <p:spPr>
          <a:xfrm>
            <a:off x="1206500" y="1266672"/>
            <a:ext cx="21971000" cy="10581191"/>
          </a:xfrm>
          <a:prstGeom prst="rect">
            <a:avLst/>
          </a:prstGeom>
        </p:spPr>
        <p:txBody>
          <a:bodyPr/>
          <a:lstStyle/>
          <a:p>
            <a:pPr>
              <a:defRPr sz="4000"/>
            </a:pPr>
            <a:r>
              <a:t>I- Une démarche de recherche/création</a:t>
            </a:r>
          </a:p>
          <a:p>
            <a:pPr>
              <a:defRPr sz="3000"/>
            </a:pPr>
            <a:endParaRPr/>
          </a:p>
          <a:p>
            <a:pPr>
              <a:defRPr sz="3000"/>
            </a:pPr>
            <a:endParaRPr/>
          </a:p>
          <a:p>
            <a:pPr>
              <a:defRPr sz="3300" b="0">
                <a:solidFill>
                  <a:srgbClr val="FFFFFF"/>
                </a:solidFill>
              </a:defRPr>
            </a:pPr>
            <a:r>
              <a:t>Le passé est avant tout une construction mémorielle à partir de laquelle le présent tente de se saisir comme présent, dans un rapport de </a:t>
            </a:r>
            <a:r>
              <a:rPr b="1"/>
              <a:t>contraste</a:t>
            </a:r>
            <a:r>
              <a:t>, de </a:t>
            </a:r>
            <a:r>
              <a:rPr b="1"/>
              <a:t>continuité</a:t>
            </a:r>
            <a:r>
              <a:t> ou de </a:t>
            </a:r>
            <a:r>
              <a:rPr b="1"/>
              <a:t>résurgence</a:t>
            </a:r>
            <a:r>
              <a:t>. Le passé est moins un moment ou une « période » bien déterminé qu’un « avant » qui change de forme et de contenu selon le présent qui se pense à travers lui (en général, en opposition à lui).</a:t>
            </a:r>
          </a:p>
          <a:p>
            <a:pPr>
              <a:defRPr sz="3300" b="0">
                <a:solidFill>
                  <a:srgbClr val="FFFFFF"/>
                </a:solidFill>
              </a:defRPr>
            </a:pPr>
            <a:endParaRPr/>
          </a:p>
          <a:p>
            <a:pPr>
              <a:defRPr sz="3300" b="0">
                <a:solidFill>
                  <a:srgbClr val="FFFFFF"/>
                </a:solidFill>
              </a:defRPr>
            </a:pPr>
            <a:endParaRPr/>
          </a:p>
          <a:p>
            <a:pPr>
              <a:defRPr sz="3300" b="0">
                <a:solidFill>
                  <a:srgbClr val="FFFFFF"/>
                </a:solidFill>
              </a:defRPr>
            </a:pPr>
            <a:r>
              <a:t>Pour être vu comme passé, le passé doit apparaître comme différent du présent mais aussi comme quelque chose qui concerne encore le présent et même le concerne au premier chef. Doivent coexister un «</a:t>
            </a:r>
            <a:r>
              <a:rPr b="1"/>
              <a:t> effet de distance</a:t>
            </a:r>
            <a:r>
              <a:t> » et un « </a:t>
            </a:r>
            <a:r>
              <a:rPr b="1"/>
              <a:t>effet de présence</a:t>
            </a:r>
            <a:r>
              <a:t> ». Cette distance et cette présence sont moins des faits objectifs et immuables que des impressions en grande partie subjectives (cette « subjectivité » étant aussi un fait d’époque, une représentation collective), et donc variables. </a:t>
            </a:r>
          </a:p>
          <a:p>
            <a:pPr>
              <a:defRPr sz="3300" b="0"/>
            </a:pPr>
            <a:endParaRPr/>
          </a:p>
          <a:p>
            <a:pPr>
              <a:defRPr sz="3300" b="0"/>
            </a:pPr>
            <a:endParaRPr/>
          </a:p>
          <a:p>
            <a:pPr>
              <a:defRPr sz="3300" b="0"/>
            </a:pPr>
            <a:endParaRPr/>
          </a:p>
          <a:p>
            <a:pPr>
              <a:defRPr sz="3300" b="0"/>
            </a:pPr>
            <a:endParaRPr/>
          </a:p>
        </p:txBody>
      </p:sp>
      <p:pic>
        <p:nvPicPr>
          <p:cNvPr id="153" name="Image" descr="Image"/>
          <p:cNvPicPr>
            <a:picLocks noChangeAspect="1"/>
          </p:cNvPicPr>
          <p:nvPr/>
        </p:nvPicPr>
        <p:blipFill>
          <a:blip r:embed="rId2"/>
          <a:stretch>
            <a:fillRect/>
          </a:stretch>
        </p:blipFill>
        <p:spPr>
          <a:xfrm>
            <a:off x="21368070" y="11038986"/>
            <a:ext cx="3005358" cy="276703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hueOff val="114395"/>
            <a:lumOff val="-24975"/>
          </a:schemeClr>
        </a:solidFill>
        <a:effectLst/>
      </p:bgPr>
    </p:bg>
    <p:spTree>
      <p:nvGrpSpPr>
        <p:cNvPr id="1" name=""/>
        <p:cNvGrpSpPr/>
        <p:nvPr/>
      </p:nvGrpSpPr>
      <p:grpSpPr>
        <a:xfrm>
          <a:off x="0" y="0"/>
          <a:ext cx="0" cy="0"/>
          <a:chOff x="0" y="0"/>
          <a:chExt cx="0" cy="0"/>
        </a:xfrm>
      </p:grpSpPr>
      <p:sp>
        <p:nvSpPr>
          <p:cNvPr id="181" name="- Reprise, hésitation, une pensée en construction…"/>
          <p:cNvSpPr txBox="1">
            <a:spLocks noGrp="1"/>
          </p:cNvSpPr>
          <p:nvPr>
            <p:ph type="subTitle" idx="1"/>
          </p:nvPr>
        </p:nvSpPr>
        <p:spPr>
          <a:xfrm>
            <a:off x="726484" y="1531883"/>
            <a:ext cx="22323064" cy="10652234"/>
          </a:xfrm>
          <a:prstGeom prst="rect">
            <a:avLst/>
          </a:prstGeom>
        </p:spPr>
        <p:txBody>
          <a:bodyPr/>
          <a:lstStyle/>
          <a:p>
            <a:pPr defTabSz="627379">
              <a:defRPr sz="3268" i="1"/>
            </a:pPr>
            <a:r>
              <a:t>- Reprise, hésitation, une pensée en construction</a:t>
            </a:r>
          </a:p>
          <a:p>
            <a:pPr defTabSz="627379">
              <a:defRPr sz="3268" b="0">
                <a:solidFill>
                  <a:srgbClr val="FFFFFF"/>
                </a:solidFill>
              </a:defRPr>
            </a:pPr>
            <a:r>
              <a:t>Il en faudroit daventure excuser Ulisse, auquel </a:t>
            </a:r>
            <a:r>
              <a:rPr b="1"/>
              <a:t>possible lors</a:t>
            </a:r>
            <a:r>
              <a:t> estoit besoin d’user de ce langage pour appaiser la revolte de l’armée conformant </a:t>
            </a:r>
            <a:r>
              <a:rPr b="1"/>
              <a:t>je croy</a:t>
            </a:r>
            <a:r>
              <a:t> son propos plus au temps qu’à la verité. </a:t>
            </a:r>
          </a:p>
          <a:p>
            <a:pPr defTabSz="627379">
              <a:defRPr sz="3268" b="0">
                <a:solidFill>
                  <a:srgbClr val="FFFFFF"/>
                </a:solidFill>
              </a:defRPr>
            </a:pPr>
            <a:endParaRPr/>
          </a:p>
          <a:p>
            <a:pPr defTabSz="627379">
              <a:defRPr sz="3268" b="0">
                <a:solidFill>
                  <a:srgbClr val="FFFFFF"/>
                </a:solidFill>
              </a:defRPr>
            </a:pPr>
            <a:r>
              <a:t>Mais pour revenir à notre propos duquel je m’estois quasi perdu (…)</a:t>
            </a:r>
          </a:p>
          <a:p>
            <a:pPr defTabSz="627379">
              <a:defRPr sz="3268" b="0"/>
            </a:pPr>
            <a:endParaRPr/>
          </a:p>
          <a:p>
            <a:pPr defTabSz="627379">
              <a:defRPr sz="3268" i="1"/>
            </a:pPr>
            <a:r>
              <a:t>- Un homme qui s’obstine, au-delà du raisonnable  </a:t>
            </a:r>
          </a:p>
          <a:p>
            <a:pPr defTabSz="627379">
              <a:defRPr sz="3268" b="0">
                <a:solidFill>
                  <a:srgbClr val="FFFFFF"/>
                </a:solidFill>
              </a:defRPr>
            </a:pPr>
            <a:r>
              <a:t>Mais </a:t>
            </a:r>
            <a:r>
              <a:rPr b="1"/>
              <a:t>certes</a:t>
            </a:r>
            <a:r>
              <a:t> les medecins conseillent bien de ne mettre pas la main aux plaies incurables ; et </a:t>
            </a:r>
            <a:r>
              <a:rPr b="1"/>
              <a:t>je ne fais pas sagement</a:t>
            </a:r>
            <a:r>
              <a:t> de vouloir </a:t>
            </a:r>
            <a:r>
              <a:rPr b="1"/>
              <a:t>prescher</a:t>
            </a:r>
            <a:r>
              <a:t> en cecy le peuple, qui a perdu long temps a toute congnoissance, et duquel puis qu’il ne sent plus son mal, cela monstre assés que sa maladie est mortelle. </a:t>
            </a:r>
          </a:p>
          <a:p>
            <a:pPr defTabSz="627379">
              <a:defRPr sz="3268" b="0"/>
            </a:pPr>
            <a:endParaRPr/>
          </a:p>
          <a:p>
            <a:pPr defTabSz="627379">
              <a:defRPr sz="3268" i="1"/>
            </a:pPr>
            <a:r>
              <a:t>- Un homme qui précise sa pensée à mesure qu’il dit </a:t>
            </a:r>
          </a:p>
          <a:p>
            <a:pPr defTabSz="627379">
              <a:defRPr sz="3268" b="0">
                <a:solidFill>
                  <a:srgbClr val="FFFFFF"/>
                </a:solidFill>
              </a:defRPr>
            </a:pPr>
            <a:r>
              <a:rPr b="1"/>
              <a:t>Si ne veux je pas pour ceste heure debattre ceste question</a:t>
            </a:r>
            <a:r>
              <a:t> tant pourmenée, si les autres façons de republique sont meilleures que la monarchie</a:t>
            </a:r>
          </a:p>
          <a:p>
            <a:pPr defTabSz="627379">
              <a:defRPr sz="3268" b="0"/>
            </a:pPr>
            <a:endParaRPr/>
          </a:p>
          <a:p>
            <a:pPr defTabSz="627379">
              <a:defRPr sz="3268" i="1"/>
            </a:pPr>
            <a:r>
              <a:t>- Un homme qui s’emporte</a:t>
            </a:r>
          </a:p>
          <a:p>
            <a:pPr defTabSz="627379">
              <a:defRPr sz="3268" b="0">
                <a:solidFill>
                  <a:srgbClr val="FFFFFF"/>
                </a:solidFill>
              </a:defRPr>
            </a:pPr>
            <a:r>
              <a:t>Mais o bon dieu, que peut estre cela ? Comment dirons-nous que cela s’appelle ? Quel malheur est celui là ? Quel vice ou plustost quel malheureux vice …</a:t>
            </a:r>
          </a:p>
          <a:p>
            <a:pPr defTabSz="627379">
              <a:defRPr sz="3268" b="0">
                <a:solidFill>
                  <a:srgbClr val="FFFFFF"/>
                </a:solidFill>
              </a:defRPr>
            </a:pPr>
            <a:endParaRPr/>
          </a:p>
          <a:p>
            <a:pPr defTabSz="627379">
              <a:defRPr sz="3268" b="0">
                <a:solidFill>
                  <a:srgbClr val="FFFFFF"/>
                </a:solidFill>
              </a:defRPr>
            </a:pPr>
            <a:r>
              <a:t>Pauvres et miserables peuples insensés, nations opiniastres en vostre mal et aveugles en vostre bien !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hueOff val="114395"/>
            <a:lumOff val="-24975"/>
          </a:schemeClr>
        </a:solidFill>
        <a:effectLst/>
      </p:bgPr>
    </p:bg>
    <p:spTree>
      <p:nvGrpSpPr>
        <p:cNvPr id="1" name=""/>
        <p:cNvGrpSpPr/>
        <p:nvPr/>
      </p:nvGrpSpPr>
      <p:grpSpPr>
        <a:xfrm>
          <a:off x="0" y="0"/>
          <a:ext cx="0" cy="0"/>
          <a:chOff x="0" y="0"/>
          <a:chExt cx="0" cy="0"/>
        </a:xfrm>
      </p:grpSpPr>
      <p:sp>
        <p:nvSpPr>
          <p:cNvPr id="183" name="Effrayer l’auditoire"/>
          <p:cNvSpPr txBox="1">
            <a:spLocks noGrp="1"/>
          </p:cNvSpPr>
          <p:nvPr>
            <p:ph type="ctrTitle"/>
          </p:nvPr>
        </p:nvSpPr>
        <p:spPr>
          <a:xfrm>
            <a:off x="850352" y="1138635"/>
            <a:ext cx="11232239" cy="766138"/>
          </a:xfrm>
          <a:prstGeom prst="rect">
            <a:avLst/>
          </a:prstGeom>
        </p:spPr>
        <p:txBody>
          <a:bodyPr/>
          <a:lstStyle/>
          <a:p>
            <a:pPr defTabSz="975335">
              <a:defRPr sz="4640" spc="-92">
                <a:solidFill>
                  <a:schemeClr val="accent1"/>
                </a:solidFill>
              </a:defRPr>
            </a:pPr>
            <a:r>
              <a:rPr i="1"/>
              <a:t>Effrayer l’auditoire</a:t>
            </a:r>
            <a:r>
              <a:t> </a:t>
            </a:r>
          </a:p>
        </p:txBody>
      </p:sp>
      <p:sp>
        <p:nvSpPr>
          <p:cNvPr id="184" name="Volontiers le peuple du mal qu’il souffre, n’en accuse point le tiran, mais ceus qui le gouvernent ; ceus là les peuples, les nations, tout le monde a l’envi jusques aux paisans, jusques aus laboureurs ils scavent leurs noms, ils dechifrent leurs vices, "/>
          <p:cNvSpPr txBox="1">
            <a:spLocks noGrp="1"/>
          </p:cNvSpPr>
          <p:nvPr>
            <p:ph type="subTitle" idx="1"/>
          </p:nvPr>
        </p:nvSpPr>
        <p:spPr>
          <a:xfrm>
            <a:off x="624092" y="2361551"/>
            <a:ext cx="22803414" cy="10291360"/>
          </a:xfrm>
          <a:prstGeom prst="rect">
            <a:avLst/>
          </a:prstGeom>
        </p:spPr>
        <p:txBody>
          <a:bodyPr/>
          <a:lstStyle/>
          <a:p>
            <a:pPr algn="just" defTabSz="635634">
              <a:lnSpc>
                <a:spcPct val="120000"/>
              </a:lnSpc>
              <a:defRPr sz="4235" b="0">
                <a:solidFill>
                  <a:srgbClr val="FFFFFF"/>
                </a:solidFill>
              </a:defRPr>
            </a:pPr>
            <a:r>
              <a:t>Volontiers le peuple du mal qu’il souffre, n’en accuse point le tiran, mais ceus qui le gouvernent ; ceus là les peuples, les nations, tout le monde a l’envi jusques aux paisans, jusques aus laboureurs ils scavent leurs noms, ils dechifrent leurs vices, ils amassent sur eus mille </a:t>
            </a:r>
            <a:r>
              <a:rPr b="1"/>
              <a:t>outrages</a:t>
            </a:r>
            <a:r>
              <a:t>, mille </a:t>
            </a:r>
            <a:r>
              <a:rPr b="1"/>
              <a:t>vilenies</a:t>
            </a:r>
            <a:r>
              <a:t>, mille </a:t>
            </a:r>
            <a:r>
              <a:rPr b="1"/>
              <a:t>maudissons</a:t>
            </a:r>
            <a:r>
              <a:t> ; toutes leurs oraisons, tous leurs veus sont contre ceus la ; tous leurs </a:t>
            </a:r>
            <a:r>
              <a:rPr b="1"/>
              <a:t>malheurs</a:t>
            </a:r>
            <a:r>
              <a:t>, toutes les </a:t>
            </a:r>
            <a:r>
              <a:rPr b="1"/>
              <a:t>pestes</a:t>
            </a:r>
            <a:r>
              <a:t>, toutes leurs </a:t>
            </a:r>
            <a:r>
              <a:rPr b="1"/>
              <a:t>famines</a:t>
            </a:r>
            <a:r>
              <a:t>, ils les leur reprochent ; et si quelque fois ils leur font par apparence quelque honneur, lors mesmes ils les maugreent en leur cœur, et les ont en horreur plus estrange que les bestes sauvages.Voila la gloire, voila l’honneur quils reçoivent de leur service envers les gens, desquels quand chacun auroit une piece de leur corps, ils ne seroient pas ancore, ce leur semble, assés satisfaits, ni a demi saoulés de leur peine, mais certes ancore apres quils sont morts, ceus qui viennent après ne sont jamais si paresseus que le nom de ces mangepeuples ne soit noirci de l’encre de mille plumes, et leur reputation deschirée dans mille livres, et les os mesmes par maniere de dire trainés par la posterité, les punissans ancore apres leur mort de leur meschante vie.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hueOff val="114395"/>
            <a:lumOff val="-24975"/>
          </a:schemeClr>
        </a:solidFill>
        <a:effectLst/>
      </p:bgPr>
    </p:bg>
    <p:spTree>
      <p:nvGrpSpPr>
        <p:cNvPr id="1" name=""/>
        <p:cNvGrpSpPr/>
        <p:nvPr/>
      </p:nvGrpSpPr>
      <p:grpSpPr>
        <a:xfrm>
          <a:off x="0" y="0"/>
          <a:ext cx="0" cy="0"/>
          <a:chOff x="0" y="0"/>
          <a:chExt cx="0" cy="0"/>
        </a:xfrm>
      </p:grpSpPr>
      <p:sp>
        <p:nvSpPr>
          <p:cNvPr id="186" name="V - Avec les élèves"/>
          <p:cNvSpPr txBox="1">
            <a:spLocks noGrp="1"/>
          </p:cNvSpPr>
          <p:nvPr>
            <p:ph type="ctrTitle"/>
          </p:nvPr>
        </p:nvSpPr>
        <p:spPr>
          <a:xfrm>
            <a:off x="1016553" y="1229526"/>
            <a:ext cx="12649395" cy="1055134"/>
          </a:xfrm>
          <a:prstGeom prst="rect">
            <a:avLst/>
          </a:prstGeom>
        </p:spPr>
        <p:txBody>
          <a:bodyPr/>
          <a:lstStyle>
            <a:lvl1pPr defTabSz="1292319">
              <a:defRPr sz="6147" spc="-122">
                <a:solidFill>
                  <a:schemeClr val="accent1"/>
                </a:solidFill>
              </a:defRPr>
            </a:lvl1pPr>
          </a:lstStyle>
          <a:p>
            <a:r>
              <a:t>V - Avec les élèves </a:t>
            </a:r>
          </a:p>
        </p:txBody>
      </p:sp>
      <p:sp>
        <p:nvSpPr>
          <p:cNvPr id="187" name="Sous-titre de la présentation"/>
          <p:cNvSpPr txBox="1">
            <a:spLocks noGrp="1"/>
          </p:cNvSpPr>
          <p:nvPr>
            <p:ph type="subTitle" sz="quarter" idx="1"/>
          </p:nvPr>
        </p:nvSpPr>
        <p:spPr>
          <a:prstGeom prst="rect">
            <a:avLst/>
          </a:prstGeom>
        </p:spPr>
        <p:txBody>
          <a:bodyPr/>
          <a:lstStyle>
            <a:lvl1pPr>
              <a:defRPr>
                <a:solidFill>
                  <a:srgbClr val="FFFFFF"/>
                </a:solidFill>
              </a:defRPr>
            </a:lvl1pPr>
          </a:lstStyle>
          <a:p>
            <a:r>
              <a:t> </a:t>
            </a:r>
          </a:p>
        </p:txBody>
      </p:sp>
      <p:sp>
        <p:nvSpPr>
          <p:cNvPr id="188" name="Lecture à voix haute…"/>
          <p:cNvSpPr txBox="1"/>
          <p:nvPr/>
        </p:nvSpPr>
        <p:spPr>
          <a:xfrm>
            <a:off x="1098794" y="2856808"/>
            <a:ext cx="14723111" cy="70526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just">
              <a:defRPr sz="5000" i="1">
                <a:solidFill>
                  <a:srgbClr val="FFFFFF"/>
                </a:solidFill>
              </a:defRPr>
            </a:pPr>
            <a:r>
              <a:t>Lecture à voix haute </a:t>
            </a:r>
          </a:p>
          <a:p>
            <a:pPr algn="just">
              <a:defRPr sz="4200">
                <a:solidFill>
                  <a:srgbClr val="FFFFFF"/>
                </a:solidFill>
              </a:defRPr>
            </a:pPr>
            <a:r>
              <a:t>Respiration, tenir le souffle du texte</a:t>
            </a:r>
          </a:p>
          <a:p>
            <a:pPr algn="just">
              <a:defRPr sz="4200">
                <a:solidFill>
                  <a:srgbClr val="FFFFFF"/>
                </a:solidFill>
              </a:defRPr>
            </a:pPr>
            <a:r>
              <a:t>Travail choral </a:t>
            </a:r>
          </a:p>
          <a:p>
            <a:pPr algn="just">
              <a:defRPr sz="4200">
                <a:solidFill>
                  <a:srgbClr val="FFFFFF"/>
                </a:solidFill>
              </a:defRPr>
            </a:pPr>
            <a:r>
              <a:t>Corps dans l’espace</a:t>
            </a:r>
          </a:p>
          <a:p>
            <a:pPr algn="just">
              <a:defRPr sz="4200">
                <a:solidFill>
                  <a:srgbClr val="FFFFFF"/>
                </a:solidFill>
              </a:defRPr>
            </a:pPr>
            <a:r>
              <a:t>Regard</a:t>
            </a:r>
          </a:p>
          <a:p>
            <a:pPr algn="just">
              <a:defRPr sz="4200">
                <a:solidFill>
                  <a:srgbClr val="FFFFFF"/>
                </a:solidFill>
              </a:defRPr>
            </a:pPr>
            <a:endParaRPr/>
          </a:p>
          <a:p>
            <a:pPr algn="just">
              <a:defRPr sz="5000" i="1">
                <a:solidFill>
                  <a:srgbClr val="FFFFFF"/>
                </a:solidFill>
              </a:defRPr>
            </a:pPr>
            <a:r>
              <a:t>Débat mouvant pour entrer dans les enjeux du texte</a:t>
            </a:r>
          </a:p>
          <a:p>
            <a:pPr algn="just">
              <a:defRPr sz="5000" i="1">
                <a:solidFill>
                  <a:srgbClr val="FFFFFF"/>
                </a:solidFill>
              </a:defRPr>
            </a:pPr>
            <a:endParaRPr/>
          </a:p>
          <a:p>
            <a:pPr algn="just">
              <a:defRPr sz="5000" i="1">
                <a:solidFill>
                  <a:srgbClr val="FFFFFF"/>
                </a:solidFill>
              </a:defRPr>
            </a:pPr>
            <a:r>
              <a:t>Atelier d’écriture</a:t>
            </a:r>
          </a:p>
          <a:p>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hueOff val="114395"/>
            <a:lumOff val="-24975"/>
          </a:schemeClr>
        </a:solidFill>
        <a:effectLst/>
      </p:bgPr>
    </p:bg>
    <p:spTree>
      <p:nvGrpSpPr>
        <p:cNvPr id="1" name=""/>
        <p:cNvGrpSpPr/>
        <p:nvPr/>
      </p:nvGrpSpPr>
      <p:grpSpPr>
        <a:xfrm>
          <a:off x="0" y="0"/>
          <a:ext cx="0" cy="0"/>
          <a:chOff x="0" y="0"/>
          <a:chExt cx="0" cy="0"/>
        </a:xfrm>
      </p:grpSpPr>
      <p:sp>
        <p:nvSpPr>
          <p:cNvPr id="190" name="Bibliographie"/>
          <p:cNvSpPr txBox="1">
            <a:spLocks noGrp="1"/>
          </p:cNvSpPr>
          <p:nvPr>
            <p:ph type="ctrTitle"/>
          </p:nvPr>
        </p:nvSpPr>
        <p:spPr>
          <a:xfrm>
            <a:off x="921581" y="1187883"/>
            <a:ext cx="9098528" cy="1120520"/>
          </a:xfrm>
          <a:prstGeom prst="rect">
            <a:avLst/>
          </a:prstGeom>
        </p:spPr>
        <p:txBody>
          <a:bodyPr/>
          <a:lstStyle>
            <a:lvl1pPr defTabSz="1389853">
              <a:defRPr sz="6612" spc="-132">
                <a:solidFill>
                  <a:schemeClr val="accent1"/>
                </a:solidFill>
              </a:defRPr>
            </a:lvl1pPr>
          </a:lstStyle>
          <a:p>
            <a:r>
              <a:t>Bibliographie </a:t>
            </a:r>
          </a:p>
        </p:txBody>
      </p:sp>
      <p:sp>
        <p:nvSpPr>
          <p:cNvPr id="191" name="Le passé est un événement, Laurent Olivier et Mireille Séguy, Editions Macula…"/>
          <p:cNvSpPr txBox="1">
            <a:spLocks noGrp="1"/>
          </p:cNvSpPr>
          <p:nvPr>
            <p:ph type="subTitle" idx="1"/>
          </p:nvPr>
        </p:nvSpPr>
        <p:spPr>
          <a:xfrm>
            <a:off x="821455" y="2865996"/>
            <a:ext cx="21971001" cy="8893773"/>
          </a:xfrm>
          <a:prstGeom prst="rect">
            <a:avLst/>
          </a:prstGeom>
        </p:spPr>
        <p:txBody>
          <a:bodyPr/>
          <a:lstStyle/>
          <a:p>
            <a:pPr>
              <a:defRPr sz="3800">
                <a:solidFill>
                  <a:srgbClr val="FFFFFF"/>
                </a:solidFill>
              </a:defRPr>
            </a:pPr>
            <a:r>
              <a:rPr i="1"/>
              <a:t>Le passé est un événement</a:t>
            </a:r>
            <a:r>
              <a:t>, Laurent Olivier et Mireille Séguy, Editions Macula</a:t>
            </a:r>
          </a:p>
          <a:p>
            <a:pPr>
              <a:defRPr sz="3800">
                <a:solidFill>
                  <a:srgbClr val="FFFFFF"/>
                </a:solidFill>
              </a:defRPr>
            </a:pPr>
            <a:endParaRPr/>
          </a:p>
          <a:p>
            <a:pPr>
              <a:defRPr sz="3800">
                <a:solidFill>
                  <a:srgbClr val="FFFFFF"/>
                </a:solidFill>
              </a:defRPr>
            </a:pPr>
            <a:r>
              <a:rPr i="1"/>
              <a:t>La force de la parole</a:t>
            </a:r>
            <a:r>
              <a:t>, Stéphane Marchand, Pierre Ponchon, André Rehbinder, Editions Les Belles Lettres</a:t>
            </a:r>
          </a:p>
          <a:p>
            <a:pPr>
              <a:defRPr sz="3800">
                <a:solidFill>
                  <a:srgbClr val="FFFFFF"/>
                </a:solidFill>
              </a:defRPr>
            </a:pPr>
            <a:endParaRPr/>
          </a:p>
          <a:p>
            <a:pPr>
              <a:defRPr sz="3800">
                <a:solidFill>
                  <a:srgbClr val="FFFFFF"/>
                </a:solidFill>
              </a:defRPr>
            </a:pPr>
            <a:r>
              <a:rPr i="1"/>
              <a:t>Solitaire Second</a:t>
            </a:r>
            <a:r>
              <a:t>, Pontus de Tyard, Edition Droz</a:t>
            </a:r>
          </a:p>
          <a:p>
            <a:pPr>
              <a:defRPr sz="3800">
                <a:solidFill>
                  <a:srgbClr val="FFFFFF"/>
                </a:solidFill>
              </a:defRPr>
            </a:pPr>
            <a:endParaRPr/>
          </a:p>
          <a:p>
            <a:pPr>
              <a:defRPr sz="3800">
                <a:solidFill>
                  <a:srgbClr val="FFFFFF"/>
                </a:solidFill>
              </a:defRPr>
            </a:pPr>
            <a:r>
              <a:rPr i="1"/>
              <a:t>Le Discours de la Servitude Volontaire</a:t>
            </a:r>
            <a:r>
              <a:t>, Etienne de la Boétie, Petite Biblio Payot Classiques</a:t>
            </a:r>
          </a:p>
          <a:p>
            <a:pPr>
              <a:defRPr sz="3800">
                <a:solidFill>
                  <a:srgbClr val="FFFFFF"/>
                </a:solidFill>
              </a:defRPr>
            </a:pPr>
            <a:endParaRPr/>
          </a:p>
          <a:p>
            <a:pPr>
              <a:defRPr sz="3800">
                <a:solidFill>
                  <a:srgbClr val="FFFFFF"/>
                </a:solidFill>
              </a:defRPr>
            </a:pPr>
            <a:r>
              <a:rPr i="1"/>
              <a:t>Penser et agir à la Renaissance</a:t>
            </a:r>
            <a:r>
              <a:t>, sous la direction de Philippe Desan et Véronique Ferrer, Edition Droz</a:t>
            </a:r>
          </a:p>
          <a:p>
            <a:pPr>
              <a:defRPr sz="3800">
                <a:solidFill>
                  <a:srgbClr val="FFFFFF"/>
                </a:solidFill>
              </a:defRPr>
            </a:pPr>
            <a:endParaRPr/>
          </a:p>
          <a:p>
            <a:pPr>
              <a:defRPr sz="3800">
                <a:solidFill>
                  <a:srgbClr val="FFFFFF"/>
                </a:solidFill>
              </a:defRPr>
            </a:pPr>
            <a:r>
              <a:rPr i="1"/>
              <a:t>Le jeu verbal</a:t>
            </a:r>
            <a:r>
              <a:t>, Michel Bernardy (en ligne)</a:t>
            </a:r>
          </a:p>
          <a:p>
            <a:pPr>
              <a:defRPr sz="3800">
                <a:solidFill>
                  <a:srgbClr val="FFFFFF"/>
                </a:solidFill>
              </a:defRPr>
            </a:pPr>
            <a:endParaRPr/>
          </a:p>
          <a:p>
            <a:pPr>
              <a:defRPr sz="3800">
                <a:solidFill>
                  <a:srgbClr val="FFFFFF"/>
                </a:solidFill>
              </a:defRPr>
            </a:pPr>
            <a:r>
              <a:rPr i="1"/>
              <a:t>La parole baroque</a:t>
            </a:r>
            <a:r>
              <a:t>, Eugène Green, Edition Desclée de Brouwer</a:t>
            </a:r>
          </a:p>
        </p:txBody>
      </p:sp>
      <p:pic>
        <p:nvPicPr>
          <p:cNvPr id="192" name="Image" descr="Image"/>
          <p:cNvPicPr>
            <a:picLocks noChangeAspect="1"/>
          </p:cNvPicPr>
          <p:nvPr/>
        </p:nvPicPr>
        <p:blipFill>
          <a:blip r:embed="rId2"/>
          <a:stretch>
            <a:fillRect/>
          </a:stretch>
        </p:blipFill>
        <p:spPr>
          <a:xfrm>
            <a:off x="20977333" y="10584867"/>
            <a:ext cx="3416255" cy="3145342"/>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itre de la présentation"/>
          <p:cNvSpPr txBox="1">
            <a:spLocks noGrp="1"/>
          </p:cNvSpPr>
          <p:nvPr>
            <p:ph type="ctrTitle"/>
          </p:nvPr>
        </p:nvSpPr>
        <p:spPr>
          <a:prstGeom prst="rect">
            <a:avLst/>
          </a:prstGeom>
        </p:spPr>
        <p:txBody>
          <a:bodyPr/>
          <a:lstStyle/>
          <a:p>
            <a:r>
              <a:rPr dirty="0"/>
              <a:t> </a:t>
            </a:r>
          </a:p>
        </p:txBody>
      </p:sp>
      <p:sp>
        <p:nvSpPr>
          <p:cNvPr id="157" name="Sous-titre de la présentation"/>
          <p:cNvSpPr txBox="1">
            <a:spLocks noGrp="1"/>
          </p:cNvSpPr>
          <p:nvPr>
            <p:ph type="subTitle" sz="quarter" idx="1"/>
          </p:nvPr>
        </p:nvSpPr>
        <p:spPr>
          <a:prstGeom prst="rect">
            <a:avLst/>
          </a:prstGeom>
        </p:spPr>
        <p:txBody>
          <a:bodyPr>
            <a:normAutofit/>
          </a:bodyPr>
          <a:lstStyle/>
          <a:p>
            <a:r>
              <a:rPr lang="fr-FR" sz="7200" dirty="0">
                <a:solidFill>
                  <a:schemeClr val="bg2"/>
                </a:solidFill>
              </a:rPr>
              <a:t>Cliquez sur </a:t>
            </a:r>
            <a:r>
              <a:rPr lang="fr-FR" sz="7200" dirty="0">
                <a:solidFill>
                  <a:schemeClr val="bg2"/>
                </a:solidFill>
                <a:hlinkClick r:id="rId2">
                  <a:extLst>
                    <a:ext uri="{A12FA001-AC4F-418D-AE19-62706E023703}">
                      <ahyp:hlinkClr xmlns:ahyp="http://schemas.microsoft.com/office/drawing/2018/hyperlinkcolor" val="tx"/>
                    </a:ext>
                  </a:extLst>
                </a:hlinkClick>
              </a:rPr>
              <a:t>ce lien</a:t>
            </a:r>
            <a:r>
              <a:rPr lang="fr-FR" sz="7200" dirty="0">
                <a:solidFill>
                  <a:schemeClr val="bg2"/>
                </a:solidFill>
              </a:rPr>
              <a:t> pour voir la vidéo</a:t>
            </a:r>
            <a:endParaRPr sz="7200" dirty="0">
              <a:solidFill>
                <a:schemeClr val="bg2"/>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hueOff val="114395"/>
            <a:lumOff val="-24975"/>
          </a:schemeClr>
        </a:solidFill>
        <a:effectLst/>
      </p:bgPr>
    </p:bg>
    <p:spTree>
      <p:nvGrpSpPr>
        <p:cNvPr id="1" name=""/>
        <p:cNvGrpSpPr/>
        <p:nvPr/>
      </p:nvGrpSpPr>
      <p:grpSpPr>
        <a:xfrm>
          <a:off x="0" y="0"/>
          <a:ext cx="0" cy="0"/>
          <a:chOff x="0" y="0"/>
          <a:chExt cx="0" cy="0"/>
        </a:xfrm>
      </p:grpSpPr>
      <p:sp>
        <p:nvSpPr>
          <p:cNvPr id="160" name="II - Quelques sources de l’art oratoire…"/>
          <p:cNvSpPr txBox="1">
            <a:spLocks noGrp="1"/>
          </p:cNvSpPr>
          <p:nvPr>
            <p:ph type="ctrTitle"/>
          </p:nvPr>
        </p:nvSpPr>
        <p:spPr>
          <a:xfrm>
            <a:off x="1111525" y="935058"/>
            <a:ext cx="22509208" cy="12836641"/>
          </a:xfrm>
          <a:prstGeom prst="rect">
            <a:avLst/>
          </a:prstGeom>
        </p:spPr>
        <p:txBody>
          <a:bodyPr/>
          <a:lstStyle/>
          <a:p>
            <a:pPr algn="just" defTabSz="975335">
              <a:defRPr sz="4040" spc="-80">
                <a:solidFill>
                  <a:schemeClr val="accent1"/>
                </a:solidFill>
              </a:defRPr>
            </a:pPr>
            <a:r>
              <a:t>II - Quelques sources de l’art oratoire</a:t>
            </a:r>
          </a:p>
          <a:p>
            <a:pPr algn="just" defTabSz="975335">
              <a:defRPr sz="2400" spc="-48"/>
            </a:pPr>
            <a:endParaRPr/>
          </a:p>
          <a:p>
            <a:pPr algn="just" defTabSz="975335">
              <a:defRPr sz="2000" b="0" i="1" spc="-39"/>
            </a:pPr>
            <a:endParaRPr/>
          </a:p>
          <a:p>
            <a:pPr algn="just" defTabSz="975335">
              <a:lnSpc>
                <a:spcPct val="120000"/>
              </a:lnSpc>
              <a:defRPr sz="2720" b="0" spc="-54"/>
            </a:pPr>
            <a:r>
              <a:t>La production d’une certaine forme de charme et de plaisir </a:t>
            </a:r>
          </a:p>
          <a:p>
            <a:pPr algn="r" defTabSz="975335">
              <a:lnSpc>
                <a:spcPct val="120000"/>
              </a:lnSpc>
              <a:defRPr sz="2720" b="0" i="1" spc="-54"/>
            </a:pPr>
            <a:r>
              <a:t>Gorgias </a:t>
            </a:r>
            <a:r>
              <a:rPr i="0"/>
              <a:t>Platon</a:t>
            </a:r>
          </a:p>
          <a:p>
            <a:pPr algn="just" defTabSz="975335">
              <a:lnSpc>
                <a:spcPct val="120000"/>
              </a:lnSpc>
              <a:defRPr sz="2720" b="0" i="1" spc="-54"/>
            </a:pPr>
            <a:endParaRPr i="0"/>
          </a:p>
          <a:p>
            <a:pPr algn="just" defTabSz="975335">
              <a:lnSpc>
                <a:spcPct val="120000"/>
              </a:lnSpc>
              <a:defRPr sz="2720" b="0" spc="-54"/>
            </a:pPr>
            <a:r>
              <a:t>Le propre du discours est d'être une </a:t>
            </a:r>
            <a:r>
              <a:rPr i="1"/>
              <a:t>psychagogie, </a:t>
            </a:r>
            <a:r>
              <a:t>un art de </a:t>
            </a:r>
            <a:r>
              <a:rPr b="1"/>
              <a:t>conduire les âmes</a:t>
            </a:r>
            <a:r>
              <a:t>, celui qui se propose d'être un habile orateur doit nécessairement savoir combien il y a d'espèces d’âmes. Or il y en a tel et tel nombre, avec telles et telles qualités - et par suite se constituent telles et telles personnalités. Une fois ces distinctions établies, on passe aux discours : il y en a telle et telle espèce, et chacun a tel et tel caractère. Dès lors tels hommes, en vertu de la relation causale dont je parlais, sous l’action de tels discours, sont faciles à persuader de telle chose ; et tels autres hommes, pour cette même raison, sont difficiles à persuader. Quand on a suffisamment réfléchi à tout cela, il faut après en considérer l’effet et l’application pratiques, avec un sens assez fin pour suivre leur développement. Autrement on ne gagnerait rien par rapport aux discours entendus naguère, à l’école. Mais quand on est à même de dire de quels discours est persuadé tel homme (…) et qu’on est en possession de toutes ces données, qu’on y ajoute la connaissance des conjonctures dans lesquelles il faut parler ou se taire (…) alors la beauté et la perfection de l’art sont atteintes. </a:t>
            </a:r>
          </a:p>
          <a:p>
            <a:pPr algn="r" defTabSz="975335">
              <a:lnSpc>
                <a:spcPct val="120000"/>
              </a:lnSpc>
              <a:defRPr sz="2720" b="0" spc="-54"/>
            </a:pPr>
            <a:r>
              <a:t>Platon, </a:t>
            </a:r>
            <a:r>
              <a:rPr i="1"/>
              <a:t>Phèdre</a:t>
            </a:r>
          </a:p>
          <a:p>
            <a:pPr algn="r" defTabSz="975335">
              <a:lnSpc>
                <a:spcPct val="120000"/>
              </a:lnSpc>
              <a:defRPr sz="2720" b="0" spc="-54"/>
            </a:pPr>
            <a:endParaRPr i="1"/>
          </a:p>
          <a:p>
            <a:pPr algn="r" defTabSz="975335">
              <a:lnSpc>
                <a:spcPct val="120000"/>
              </a:lnSpc>
              <a:defRPr sz="2720" b="0" spc="-54"/>
            </a:pPr>
            <a:endParaRPr i="1"/>
          </a:p>
          <a:p>
            <a:pPr algn="just" defTabSz="975335">
              <a:lnSpc>
                <a:spcPct val="120000"/>
              </a:lnSpc>
              <a:defRPr sz="2720" b="0" spc="-54"/>
            </a:pPr>
            <a:r>
              <a:t>Celui dont le style a de la </a:t>
            </a:r>
            <a:r>
              <a:rPr b="1"/>
              <a:t>variété</a:t>
            </a:r>
            <a:r>
              <a:t>, de la </a:t>
            </a:r>
            <a:r>
              <a:rPr b="1"/>
              <a:t>netteté</a:t>
            </a:r>
            <a:r>
              <a:t>, de </a:t>
            </a:r>
            <a:r>
              <a:rPr b="1"/>
              <a:t>l’ampleur</a:t>
            </a:r>
            <a:r>
              <a:t>, qui sait </a:t>
            </a:r>
            <a:r>
              <a:rPr b="1"/>
              <a:t>mettre en lumière des pensées et des mots</a:t>
            </a:r>
            <a:r>
              <a:t>, et qui, s’exprimant en prose, créé comme une sorte de </a:t>
            </a:r>
            <a:r>
              <a:rPr b="1"/>
              <a:t>rythme</a:t>
            </a:r>
            <a:r>
              <a:t> et de cadence poétique. </a:t>
            </a:r>
          </a:p>
          <a:p>
            <a:pPr algn="r" defTabSz="975335">
              <a:lnSpc>
                <a:spcPct val="120000"/>
              </a:lnSpc>
              <a:defRPr sz="2720" b="0" spc="-54"/>
            </a:pPr>
            <a:r>
              <a:t>Cicéron, </a:t>
            </a:r>
            <a:r>
              <a:rPr i="1"/>
              <a:t>De l’orateur</a:t>
            </a:r>
          </a:p>
          <a:p>
            <a:pPr algn="just" defTabSz="975335">
              <a:lnSpc>
                <a:spcPct val="120000"/>
              </a:lnSpc>
              <a:defRPr sz="2720" b="0" spc="-54"/>
            </a:pPr>
            <a:endParaRPr i="1"/>
          </a:p>
          <a:p>
            <a:pPr algn="just" defTabSz="975335">
              <a:lnSpc>
                <a:spcPct val="120000"/>
              </a:lnSpc>
              <a:defRPr sz="2720" b="0" spc="-54"/>
            </a:pPr>
            <a:endParaRPr i="1"/>
          </a:p>
          <a:p>
            <a:pPr algn="just" defTabSz="975335">
              <a:lnSpc>
                <a:spcPct val="120000"/>
              </a:lnSpc>
              <a:defRPr sz="2720" b="0" spc="-54"/>
            </a:pPr>
            <a:r>
              <a:t>Le style des philosophes est tendre et craint le soleil ; il ne s’arme pas de traits et de mots faits pour le public ; il ne s’astreint pas à des rythmes mais s’en affranchit librement ; il n’a ni colère, ni haine, ni violence, ni pathétique, ni ruse (…). C’est pourquoi on le dit conversation plutôt que discours. </a:t>
            </a:r>
          </a:p>
          <a:p>
            <a:pPr algn="r" defTabSz="975335">
              <a:lnSpc>
                <a:spcPct val="120000"/>
              </a:lnSpc>
              <a:defRPr sz="2720" b="0" spc="-54"/>
            </a:pPr>
            <a:r>
              <a:t>Cicéron, </a:t>
            </a:r>
            <a:r>
              <a:rPr i="1"/>
              <a:t>De l’orateur</a:t>
            </a:r>
          </a:p>
          <a:p>
            <a:pPr algn="just" defTabSz="975335">
              <a:defRPr sz="1240" b="0" spc="-24"/>
            </a:pPr>
            <a:endParaRPr i="1"/>
          </a:p>
          <a:p>
            <a:pPr algn="just" defTabSz="975335">
              <a:defRPr sz="1240" b="0" spc="-24"/>
            </a:pPr>
            <a:endParaRPr i="1"/>
          </a:p>
          <a:p>
            <a:pPr algn="just" defTabSz="975335">
              <a:defRPr sz="1240" b="0" spc="-24"/>
            </a:pPr>
            <a:endParaRPr i="1"/>
          </a:p>
          <a:p>
            <a:pPr algn="just" defTabSz="975335">
              <a:defRPr sz="1240" b="0" spc="-24"/>
            </a:pPr>
            <a:endParaRPr i="1"/>
          </a:p>
          <a:p>
            <a:pPr algn="just" defTabSz="975335">
              <a:defRPr sz="2000" i="1" spc="-39"/>
            </a:pPr>
            <a:endParaRPr i="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hueOff val="114395"/>
            <a:lumOff val="-24975"/>
          </a:schemeClr>
        </a:solidFill>
        <a:effectLst/>
      </p:bgPr>
    </p:bg>
    <p:spTree>
      <p:nvGrpSpPr>
        <p:cNvPr id="1" name=""/>
        <p:cNvGrpSpPr/>
        <p:nvPr/>
      </p:nvGrpSpPr>
      <p:grpSpPr>
        <a:xfrm>
          <a:off x="0" y="0"/>
          <a:ext cx="0" cy="0"/>
          <a:chOff x="0" y="0"/>
          <a:chExt cx="0" cy="0"/>
        </a:xfrm>
      </p:grpSpPr>
      <p:sp>
        <p:nvSpPr>
          <p:cNvPr id="162" name="III - Parler, un art qui résonne jusqu’aux astres"/>
          <p:cNvSpPr txBox="1">
            <a:spLocks noGrp="1"/>
          </p:cNvSpPr>
          <p:nvPr>
            <p:ph type="ctrTitle"/>
          </p:nvPr>
        </p:nvSpPr>
        <p:spPr>
          <a:xfrm>
            <a:off x="1206498" y="503883"/>
            <a:ext cx="21971004" cy="759830"/>
          </a:xfrm>
          <a:prstGeom prst="rect">
            <a:avLst/>
          </a:prstGeom>
        </p:spPr>
        <p:txBody>
          <a:bodyPr/>
          <a:lstStyle>
            <a:lvl1pPr defTabSz="1316703">
              <a:defRPr sz="4374" spc="-87">
                <a:solidFill>
                  <a:schemeClr val="accent1"/>
                </a:solidFill>
              </a:defRPr>
            </a:lvl1pPr>
          </a:lstStyle>
          <a:p>
            <a:r>
              <a:t>III - Parler, un art qui résonne jusqu’aux astres</a:t>
            </a:r>
          </a:p>
        </p:txBody>
      </p:sp>
      <p:sp>
        <p:nvSpPr>
          <p:cNvPr id="163" name="Solitaire Second ou Prose de la Musique Pontus de Tyard, 1555.…"/>
          <p:cNvSpPr txBox="1">
            <a:spLocks noGrp="1"/>
          </p:cNvSpPr>
          <p:nvPr>
            <p:ph type="subTitle" idx="1"/>
          </p:nvPr>
        </p:nvSpPr>
        <p:spPr>
          <a:xfrm>
            <a:off x="328806" y="1976061"/>
            <a:ext cx="23726388" cy="12346608"/>
          </a:xfrm>
          <a:prstGeom prst="rect">
            <a:avLst/>
          </a:prstGeom>
        </p:spPr>
        <p:txBody>
          <a:bodyPr/>
          <a:lstStyle/>
          <a:p>
            <a:pPr defTabSz="975335">
              <a:defRPr sz="3320" spc="-66">
                <a:solidFill>
                  <a:srgbClr val="FFFFFF"/>
                </a:solidFill>
              </a:defRPr>
            </a:pPr>
            <a:r>
              <a:rPr i="1"/>
              <a:t>Solitaire Second ou Prose de la Musique</a:t>
            </a:r>
            <a:r>
              <a:t> Pontus de Tyard, 1555. </a:t>
            </a:r>
          </a:p>
          <a:p>
            <a:pPr defTabSz="975335">
              <a:defRPr sz="1240" b="0" spc="-24">
                <a:solidFill>
                  <a:srgbClr val="FFFFFF"/>
                </a:solidFill>
              </a:defRPr>
            </a:pPr>
            <a:endParaRPr/>
          </a:p>
          <a:p>
            <a:pPr defTabSz="975335">
              <a:defRPr sz="1240" b="0" spc="-24">
                <a:solidFill>
                  <a:srgbClr val="FFFFFF"/>
                </a:solidFill>
              </a:defRPr>
            </a:pPr>
            <a:endParaRPr/>
          </a:p>
          <a:p>
            <a:pPr algn="just" defTabSz="975335">
              <a:defRPr sz="3160" b="0" spc="-63">
                <a:solidFill>
                  <a:srgbClr val="FFFFFF"/>
                </a:solidFill>
              </a:defRPr>
            </a:pPr>
            <a:r>
              <a:t>Aussi sçavez-vous qu’ainsi que la luite, la course, le saut, l’escrime et tels autres exercices estoient receuz pour necessaire entretien de la santé corporelle, la Musique servoit d’exercice pour reduire l’ame en une parfaite temperie de bonnes, loüables, vertueuses moeurs, emouvant et appaisant par une naïfve puissance et secrette energie, les passions et affections, ainsi que par l’oreille les sons estoient transportez aux parties spirituelles. Qui fut occasion prestée aux premiers Poëtes et Theologiens de l’accompagner de Poësie. </a:t>
            </a:r>
          </a:p>
          <a:p>
            <a:pPr algn="r" defTabSz="975335">
              <a:defRPr sz="2280" b="0" spc="-45">
                <a:solidFill>
                  <a:srgbClr val="FFFFFF"/>
                </a:solidFill>
              </a:defRPr>
            </a:pPr>
            <a:r>
              <a:t>p.75-76</a:t>
            </a:r>
          </a:p>
          <a:p>
            <a:pPr defTabSz="975335">
              <a:defRPr sz="3160" b="0" spc="-63">
                <a:solidFill>
                  <a:srgbClr val="FFFFFF"/>
                </a:solidFill>
              </a:defRPr>
            </a:pPr>
            <a:endParaRPr/>
          </a:p>
          <a:p>
            <a:pPr algn="just" defTabSz="975335">
              <a:defRPr sz="3160" b="0" spc="-63">
                <a:solidFill>
                  <a:srgbClr val="FFFFFF"/>
                </a:solidFill>
              </a:defRPr>
            </a:pPr>
            <a:r>
              <a:t>Somme, la Musique est maistresse souveraine à consoler un dueil, à rapaiser une ire, refreindre une audace, temperer un desir, guerir une douleur, soulager un ennuy de misere, conforter une langueur, et adoucir une amoureuse peine. </a:t>
            </a:r>
          </a:p>
          <a:p>
            <a:pPr algn="r" defTabSz="975335">
              <a:defRPr sz="2280" b="0" spc="-45">
                <a:solidFill>
                  <a:srgbClr val="FFFFFF"/>
                </a:solidFill>
              </a:defRPr>
            </a:pPr>
            <a:r>
              <a:t>p. 192</a:t>
            </a:r>
          </a:p>
          <a:p>
            <a:pPr algn="r" defTabSz="975335">
              <a:defRPr sz="2280" b="0" spc="-45">
                <a:solidFill>
                  <a:srgbClr val="FFFFFF"/>
                </a:solidFill>
              </a:defRPr>
            </a:pPr>
            <a:endParaRPr/>
          </a:p>
          <a:p>
            <a:pPr algn="just" defTabSz="975335">
              <a:defRPr sz="3160" b="0" spc="-63">
                <a:solidFill>
                  <a:srgbClr val="FFFFFF"/>
                </a:solidFill>
              </a:defRPr>
            </a:pPr>
            <a:r>
              <a:t>Si ne pouvez-vous, toutefois, nier que la voix ne soit de plus puissante energie que la vüe, vu que la voix penetre les corps plus solides, epaiz et opaques ; comme murailles, et autres semblables entredeux, et la vüe ne peut seulement outrepasser ce chassi de papier. </a:t>
            </a:r>
          </a:p>
          <a:p>
            <a:pPr algn="r" defTabSz="975335">
              <a:defRPr sz="2280" b="0" spc="-45">
                <a:solidFill>
                  <a:srgbClr val="FFFFFF"/>
                </a:solidFill>
              </a:defRPr>
            </a:pPr>
            <a:r>
              <a:t>p. 197</a:t>
            </a:r>
          </a:p>
          <a:p>
            <a:pPr algn="r" defTabSz="975335">
              <a:defRPr sz="2280" b="0" spc="-45">
                <a:solidFill>
                  <a:srgbClr val="FFFFFF"/>
                </a:solidFill>
              </a:defRPr>
            </a:pPr>
            <a:endParaRPr/>
          </a:p>
          <a:p>
            <a:pPr algn="just" defTabSz="975335">
              <a:defRPr sz="3160" b="0" spc="-63">
                <a:solidFill>
                  <a:srgbClr val="FFFFFF"/>
                </a:solidFill>
              </a:defRPr>
            </a:pPr>
            <a:r>
              <a:t>(…) si l’intention de Musique semble estre de donner tel air à la parole que tout escoutant se sente passionné, et se laisse tirer à l’affection du Poëte, celuy qui scet proprement accomoder une voix seule me semble mieux atteindre à sa fin aspirée (…). La simple et unique voix, coulée doucement, et continuée selon le devoir de sa Mode choisie pour le merite des vers, vous ravit la part qu’elle veut. Aussi consistoit en ce seul moyen la plus ravissante energie des anciens Poëtes lyriques qui, mariant la Musique à la Poësie chantoient leurs vers, et rencontroient souvent l’effect de leur desir, tant la simplicité bien observée aux Modes de chanter est douëe d’une secrette et admirable puissance. </a:t>
            </a:r>
          </a:p>
          <a:p>
            <a:pPr algn="r" defTabSz="975335">
              <a:defRPr sz="2280" b="0" spc="-45">
                <a:solidFill>
                  <a:srgbClr val="FFFFFF"/>
                </a:solidFill>
              </a:defRPr>
            </a:pPr>
            <a:endParaRPr/>
          </a:p>
          <a:p>
            <a:pPr lvl="1" indent="182880" algn="r" defTabSz="975335">
              <a:defRPr sz="2280" b="0" spc="-45">
                <a:solidFill>
                  <a:srgbClr val="FFFFFF"/>
                </a:solidFill>
              </a:defRPr>
            </a:pPr>
            <a:r>
              <a:t>p. 214</a:t>
            </a:r>
          </a:p>
          <a:p>
            <a:pPr defTabSz="975335">
              <a:defRPr sz="1240" b="0" spc="-24">
                <a:solidFill>
                  <a:srgbClr val="FFFFFF"/>
                </a:solidFill>
              </a:defRPr>
            </a:pPr>
            <a:endParaRPr/>
          </a:p>
          <a:p>
            <a:pPr defTabSz="975335">
              <a:defRPr sz="1240" b="0" spc="-24">
                <a:solidFill>
                  <a:srgbClr val="FFFFFF"/>
                </a:solidFill>
              </a:defRPr>
            </a:pPr>
            <a:endParaRPr/>
          </a:p>
          <a:p>
            <a:pPr defTabSz="975335">
              <a:defRPr sz="1240" b="0" spc="-24">
                <a:solidFill>
                  <a:srgbClr val="FFFFFF"/>
                </a:solidFill>
              </a:defRPr>
            </a:pPr>
            <a:endParaRPr/>
          </a:p>
          <a:p>
            <a:pPr defTabSz="975335">
              <a:defRPr sz="1240" b="0" spc="-24">
                <a:solidFill>
                  <a:srgbClr val="FFFFFF"/>
                </a:solidFill>
              </a:defRPr>
            </a:pPr>
            <a:endParaRPr/>
          </a:p>
          <a:p>
            <a:pPr defTabSz="975335">
              <a:defRPr sz="1240" b="0" spc="-24">
                <a:solidFill>
                  <a:srgbClr val="FFFFFF"/>
                </a:solidFill>
              </a:defRPr>
            </a:pPr>
            <a:endParaRPr/>
          </a:p>
          <a:p>
            <a:pPr defTabSz="975335">
              <a:defRPr sz="1240" b="0" spc="-24">
                <a:solidFill>
                  <a:srgbClr val="FFFFFF"/>
                </a:solidFill>
              </a:defRPr>
            </a:pPr>
            <a:r>
              <a:t>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hueOff val="114395"/>
            <a:lumOff val="-24975"/>
          </a:schemeClr>
        </a:solidFill>
        <a:effectLst/>
      </p:bgPr>
    </p:bg>
    <p:spTree>
      <p:nvGrpSpPr>
        <p:cNvPr id="1" name=""/>
        <p:cNvGrpSpPr/>
        <p:nvPr/>
      </p:nvGrpSpPr>
      <p:grpSpPr>
        <a:xfrm>
          <a:off x="0" y="0"/>
          <a:ext cx="0" cy="0"/>
          <a:chOff x="0" y="0"/>
          <a:chExt cx="0" cy="0"/>
        </a:xfrm>
      </p:grpSpPr>
      <p:sp>
        <p:nvSpPr>
          <p:cNvPr id="165" name="Les Astres disposez en ces aspects tant proportionnément mesurez, ne me semblent pouvoir estre sans harmonie, non plus que les sept illustres Planetes, Saturne, Jupiter, Mars et les autres.…"/>
          <p:cNvSpPr txBox="1">
            <a:spLocks noGrp="1"/>
          </p:cNvSpPr>
          <p:nvPr>
            <p:ph type="subTitle" idx="1"/>
          </p:nvPr>
        </p:nvSpPr>
        <p:spPr>
          <a:xfrm>
            <a:off x="1206500" y="1171343"/>
            <a:ext cx="21971000" cy="11873327"/>
          </a:xfrm>
          <a:prstGeom prst="rect">
            <a:avLst/>
          </a:prstGeom>
        </p:spPr>
        <p:txBody>
          <a:bodyPr/>
          <a:lstStyle/>
          <a:p>
            <a:pPr algn="just" defTabSz="2438338">
              <a:lnSpc>
                <a:spcPct val="120000"/>
              </a:lnSpc>
              <a:defRPr sz="3100" b="0" spc="-62">
                <a:solidFill>
                  <a:srgbClr val="FFFFFF"/>
                </a:solidFill>
              </a:defRPr>
            </a:pPr>
            <a:r>
              <a:t>Les Astres disposez en ces aspects tant proportionnément mesurez, ne me semblent pouvoir estre sans harmonie, non plus que les sept illustres Planetes, Saturne, Jupiter, Mars et les autres. </a:t>
            </a:r>
          </a:p>
          <a:p>
            <a:pPr algn="r" defTabSz="2438338">
              <a:lnSpc>
                <a:spcPct val="120000"/>
              </a:lnSpc>
              <a:defRPr sz="2000" b="0" spc="-39">
                <a:solidFill>
                  <a:srgbClr val="FFFFFF"/>
                </a:solidFill>
              </a:defRPr>
            </a:pPr>
            <a:r>
              <a:t>p.224</a:t>
            </a:r>
          </a:p>
          <a:p>
            <a:pPr defTabSz="2438338">
              <a:lnSpc>
                <a:spcPct val="120000"/>
              </a:lnSpc>
              <a:defRPr sz="3100" b="0" spc="-62">
                <a:solidFill>
                  <a:srgbClr val="FFFFFF"/>
                </a:solidFill>
              </a:defRPr>
            </a:pPr>
            <a:endParaRPr/>
          </a:p>
          <a:p>
            <a:pPr algn="just" defTabSz="2438338">
              <a:lnSpc>
                <a:spcPct val="120000"/>
              </a:lnSpc>
              <a:defRPr sz="3100" b="0" spc="-62">
                <a:solidFill>
                  <a:srgbClr val="FFFFFF"/>
                </a:solidFill>
              </a:defRPr>
            </a:pPr>
            <a:r>
              <a:t>(…) entre les Planetes une Symphonie procedante de leur mouvement, poussé par vertu de ceste grande Ame de l’Univers, influant en tous les corps, non seulement celestes, mais encore aux inferieurs et terrestres, une Musicale vertu, de laquelle elle est composée en tant de perfection. </a:t>
            </a:r>
          </a:p>
          <a:p>
            <a:pPr defTabSz="2438338">
              <a:lnSpc>
                <a:spcPct val="120000"/>
              </a:lnSpc>
              <a:defRPr sz="3100" b="0" spc="-62">
                <a:solidFill>
                  <a:srgbClr val="FFFFFF"/>
                </a:solidFill>
              </a:defRPr>
            </a:pPr>
            <a:endParaRPr/>
          </a:p>
          <a:p>
            <a:pPr algn="r" defTabSz="2438338">
              <a:lnSpc>
                <a:spcPct val="120000"/>
              </a:lnSpc>
              <a:defRPr sz="2000" b="0" spc="-39">
                <a:solidFill>
                  <a:srgbClr val="FFFFFF"/>
                </a:solidFill>
              </a:defRPr>
            </a:pPr>
            <a:r>
              <a:t>p. 227</a:t>
            </a:r>
          </a:p>
          <a:p>
            <a:pPr defTabSz="2438338">
              <a:lnSpc>
                <a:spcPct val="120000"/>
              </a:lnSpc>
              <a:defRPr sz="3100" b="0" spc="-62">
                <a:solidFill>
                  <a:srgbClr val="FFFFFF"/>
                </a:solidFill>
              </a:defRPr>
            </a:pPr>
            <a:endParaRPr/>
          </a:p>
          <a:p>
            <a:pPr defTabSz="2438338">
              <a:lnSpc>
                <a:spcPct val="120000"/>
              </a:lnSpc>
              <a:defRPr sz="3100" b="0" i="1" spc="-62">
                <a:solidFill>
                  <a:srgbClr val="FFFFFF"/>
                </a:solidFill>
              </a:defRPr>
            </a:pPr>
            <a:r>
              <a:t>L’homme est un petit monde</a:t>
            </a:r>
          </a:p>
          <a:p>
            <a:pPr algn="just" defTabSz="2438338">
              <a:lnSpc>
                <a:spcPct val="120000"/>
              </a:lnSpc>
              <a:defRPr sz="3100" b="0" spc="-62">
                <a:solidFill>
                  <a:srgbClr val="FFFFFF"/>
                </a:solidFill>
              </a:defRPr>
            </a:pPr>
            <a:r>
              <a:t>Reste, que si en nostre espece humaine (qui sommes le petit Monde) il y a quelque juste et observé compartiment, et si vray est l’opinion de Pythagore disant que l’entiere vie de l’homme ne peut estre sans une nombreuse consonance, vous m’en donniez cognoissance, à fin que joint à ce qu’aujourd’huy j’ay ouy, je puisse m’asseurer d’avoir retiré de vous, au moins les premiers lineamens de la Musique universelle. </a:t>
            </a:r>
          </a:p>
          <a:p>
            <a:pPr defTabSz="2438338">
              <a:lnSpc>
                <a:spcPct val="120000"/>
              </a:lnSpc>
              <a:defRPr sz="3100" b="0" spc="-62">
                <a:solidFill>
                  <a:srgbClr val="FFFFFF"/>
                </a:solidFill>
              </a:defRPr>
            </a:pPr>
            <a:endParaRPr/>
          </a:p>
          <a:p>
            <a:pPr algn="r" defTabSz="2438338">
              <a:lnSpc>
                <a:spcPct val="120000"/>
              </a:lnSpc>
              <a:defRPr sz="2000" b="0" spc="-39">
                <a:solidFill>
                  <a:srgbClr val="FFFFFF"/>
                </a:solidFill>
              </a:defRPr>
            </a:pPr>
            <a:r>
              <a:t>p. 234</a:t>
            </a:r>
          </a:p>
          <a:p>
            <a:pPr defTabSz="2438338">
              <a:lnSpc>
                <a:spcPct val="120000"/>
              </a:lnSpc>
              <a:defRPr sz="3100" b="0" spc="-62">
                <a:solidFill>
                  <a:srgbClr val="FFFFFF"/>
                </a:solidFill>
              </a:defRPr>
            </a:pPr>
            <a:endParaRPr/>
          </a:p>
          <a:p>
            <a:pPr defTabSz="2438338">
              <a:lnSpc>
                <a:spcPct val="120000"/>
              </a:lnSpc>
              <a:defRPr sz="3100" b="0" spc="-62">
                <a:solidFill>
                  <a:srgbClr val="FFFFFF"/>
                </a:solidFill>
              </a:defRPr>
            </a:pPr>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hueOff val="114395"/>
            <a:lumOff val="-24975"/>
          </a:schemeClr>
        </a:solidFill>
        <a:effectLst/>
      </p:bgPr>
    </p:bg>
    <p:spTree>
      <p:nvGrpSpPr>
        <p:cNvPr id="1" name=""/>
        <p:cNvGrpSpPr/>
        <p:nvPr/>
      </p:nvGrpSpPr>
      <p:grpSpPr>
        <a:xfrm>
          <a:off x="0" y="0"/>
          <a:ext cx="0" cy="0"/>
          <a:chOff x="0" y="0"/>
          <a:chExt cx="0" cy="0"/>
        </a:xfrm>
      </p:grpSpPr>
      <p:sp>
        <p:nvSpPr>
          <p:cNvPr id="167" name="O joli bois, Emma-Lisa Roux"/>
          <p:cNvSpPr txBox="1"/>
          <p:nvPr/>
        </p:nvSpPr>
        <p:spPr>
          <a:xfrm>
            <a:off x="15736974" y="7850432"/>
            <a:ext cx="6918386" cy="597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3300">
                <a:solidFill>
                  <a:srgbClr val="FFFFFF"/>
                </a:solidFill>
              </a:defRPr>
            </a:pPr>
            <a:r>
              <a:rPr i="1"/>
              <a:t>O joli bois</a:t>
            </a:r>
            <a:r>
              <a:t>, Emma-Lisa Roux</a:t>
            </a:r>
          </a:p>
        </p:txBody>
      </p:sp>
      <p:pic>
        <p:nvPicPr>
          <p:cNvPr id="168" name="Claudin de Sermisy - Au Joly Bois (Emma-Lisa Roux, voice and lute).mp3" descr="Claudin de Sermisy - Au Joly Bois (Emma-Lisa Roux, voice and lute).mp3"/>
          <p:cNvPicPr>
            <a:picLocks/>
          </p:cNvPicPr>
          <p:nvPr>
            <a:audioFile r:link="rId2"/>
            <p:extLst>
              <p:ext uri="{DAA4B4D4-6D71-4841-9C94-3DE7FCFB9230}">
                <p14:media xmlns:p14="http://schemas.microsoft.com/office/powerpoint/2010/main" r:embed="rId1"/>
              </p:ext>
            </p:extLst>
          </p:nvPr>
        </p:nvPicPr>
        <p:blipFill>
          <a:blip r:embed="rId4"/>
          <a:stretch>
            <a:fillRect/>
          </a:stretch>
        </p:blipFill>
        <p:spPr>
          <a:xfrm>
            <a:off x="18657036" y="5326858"/>
            <a:ext cx="571501" cy="571501"/>
          </a:xfrm>
          <a:prstGeom prst="rect">
            <a:avLst/>
          </a:prstGeom>
          <a:ln w="12700">
            <a:miter lim="400000"/>
          </a:ln>
        </p:spPr>
      </p:pic>
      <p:sp>
        <p:nvSpPr>
          <p:cNvPr id="169" name="Au joly boys, en l'ombre d`ung soucy,…"/>
          <p:cNvSpPr txBox="1"/>
          <p:nvPr/>
        </p:nvSpPr>
        <p:spPr>
          <a:xfrm>
            <a:off x="937846" y="1772770"/>
            <a:ext cx="8902599" cy="95531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spcBef>
                <a:spcPts val="4500"/>
              </a:spcBef>
              <a:defRPr sz="2800">
                <a:solidFill>
                  <a:srgbClr val="FFFFFF"/>
                </a:solidFill>
              </a:defRPr>
            </a:pPr>
            <a:r>
              <a:t>Au joly boys, en l'ombre d`ung soucy,</a:t>
            </a:r>
          </a:p>
          <a:p>
            <a:pPr algn="l">
              <a:spcBef>
                <a:spcPts val="4500"/>
              </a:spcBef>
              <a:defRPr sz="2800">
                <a:solidFill>
                  <a:srgbClr val="FFFFFF"/>
                </a:solidFill>
              </a:defRPr>
            </a:pPr>
            <a:r>
              <a:t>M'y fault aller pour passer ma tristesse,</a:t>
            </a:r>
          </a:p>
          <a:p>
            <a:pPr algn="l">
              <a:spcBef>
                <a:spcPts val="4500"/>
              </a:spcBef>
              <a:defRPr sz="2800">
                <a:solidFill>
                  <a:srgbClr val="FFFFFF"/>
                </a:solidFill>
              </a:defRPr>
            </a:pPr>
            <a:r>
              <a:t>Remply de dueil d'ung souvenir transy,</a:t>
            </a:r>
          </a:p>
          <a:p>
            <a:pPr algn="l">
              <a:spcBef>
                <a:spcPts val="4500"/>
              </a:spcBef>
              <a:defRPr sz="2800">
                <a:solidFill>
                  <a:srgbClr val="FFFFFF"/>
                </a:solidFill>
              </a:defRPr>
            </a:pPr>
            <a:r>
              <a:t>Menger m'y fault maintes poires d`angoisse,</a:t>
            </a:r>
          </a:p>
          <a:p>
            <a:pPr algn="l">
              <a:spcBef>
                <a:spcPts val="4500"/>
              </a:spcBef>
              <a:defRPr sz="2800">
                <a:solidFill>
                  <a:srgbClr val="FFFFFF"/>
                </a:solidFill>
              </a:defRPr>
            </a:pPr>
            <a:r>
              <a:t>En ung jardin remply de noires flours</a:t>
            </a:r>
          </a:p>
          <a:p>
            <a:pPr algn="l">
              <a:spcBef>
                <a:spcPts val="4500"/>
              </a:spcBef>
              <a:defRPr sz="2800">
                <a:solidFill>
                  <a:srgbClr val="FFFFFF"/>
                </a:solidFill>
              </a:defRPr>
            </a:pPr>
            <a:r>
              <a:t>De mes deux yeulx feray larmes et plours.</a:t>
            </a:r>
          </a:p>
          <a:p>
            <a:pPr algn="l">
              <a:spcBef>
                <a:spcPts val="4500"/>
              </a:spcBef>
              <a:defRPr sz="2800">
                <a:solidFill>
                  <a:srgbClr val="FFFFFF"/>
                </a:solidFill>
              </a:defRPr>
            </a:pPr>
            <a:r>
              <a:t>Fy de lyesse et hardiesse! Regret m'oppresse,</a:t>
            </a:r>
          </a:p>
          <a:p>
            <a:pPr algn="l">
              <a:spcBef>
                <a:spcPts val="4500"/>
              </a:spcBef>
              <a:defRPr sz="2800">
                <a:solidFill>
                  <a:srgbClr val="FFFFFF"/>
                </a:solidFill>
              </a:defRPr>
            </a:pPr>
            <a:r>
              <a:t>Puis que j'ay perdu mes amours.</a:t>
            </a:r>
          </a:p>
          <a:p>
            <a:pPr algn="l">
              <a:spcBef>
                <a:spcPts val="4500"/>
              </a:spcBef>
              <a:defRPr sz="2800">
                <a:solidFill>
                  <a:srgbClr val="FFFFFF"/>
                </a:solidFill>
              </a:defRPr>
            </a:pPr>
            <a:r>
              <a:t>Las! trop j`endure, Le temps m'y dure, Je vous asseure:</a:t>
            </a:r>
          </a:p>
          <a:p>
            <a:pPr algn="l">
              <a:spcBef>
                <a:spcPts val="4500"/>
              </a:spcBef>
              <a:defRPr sz="2800">
                <a:solidFill>
                  <a:srgbClr val="FFFFFF"/>
                </a:solidFill>
              </a:defRPr>
            </a:pPr>
            <a:r>
              <a:t>Soulas, vous n'avez plus de cours!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cTn>
                <p:tgtEl>
                  <p:spTgt spid="16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hueOff val="114395"/>
            <a:lumOff val="-24975"/>
          </a:schemeClr>
        </a:solidFill>
        <a:effectLst/>
      </p:bgPr>
    </p:bg>
    <p:spTree>
      <p:nvGrpSpPr>
        <p:cNvPr id="1" name=""/>
        <p:cNvGrpSpPr/>
        <p:nvPr/>
      </p:nvGrpSpPr>
      <p:grpSpPr>
        <a:xfrm>
          <a:off x="0" y="0"/>
          <a:ext cx="0" cy="0"/>
          <a:chOff x="0" y="0"/>
          <a:chExt cx="0" cy="0"/>
        </a:xfrm>
      </p:grpSpPr>
      <p:sp>
        <p:nvSpPr>
          <p:cNvPr id="171" name="Du temps que j’estois amoureux, Ensemble Doulce Mémoire"/>
          <p:cNvSpPr txBox="1"/>
          <p:nvPr/>
        </p:nvSpPr>
        <p:spPr>
          <a:xfrm>
            <a:off x="8732807" y="7602782"/>
            <a:ext cx="6918386" cy="10931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3300">
                <a:solidFill>
                  <a:srgbClr val="FFFFFF"/>
                </a:solidFill>
              </a:defRPr>
            </a:pPr>
            <a:r>
              <a:rPr i="1"/>
              <a:t>Du temps que j’estois amoureux</a:t>
            </a:r>
            <a:r>
              <a:t>, Ensemble Doulce Mémoire</a:t>
            </a:r>
          </a:p>
        </p:txBody>
      </p:sp>
      <p:pic>
        <p:nvPicPr>
          <p:cNvPr id="172" name="Du temps que jestois amoureux.mp3" descr="Du temps que jestois amoureux.mp3"/>
          <p:cNvPicPr>
            <a:picLocks/>
          </p:cNvPicPr>
          <p:nvPr>
            <a:audioFile r:link="rId2"/>
            <p:extLst>
              <p:ext uri="{DAA4B4D4-6D71-4841-9C94-3DE7FCFB9230}">
                <p14:media xmlns:p14="http://schemas.microsoft.com/office/powerpoint/2010/main" r:embed="rId1"/>
              </p:ext>
            </p:extLst>
          </p:nvPr>
        </p:nvPicPr>
        <p:blipFill>
          <a:blip r:embed="rId4"/>
          <a:stretch>
            <a:fillRect/>
          </a:stretch>
        </p:blipFill>
        <p:spPr>
          <a:xfrm>
            <a:off x="11442520" y="5442976"/>
            <a:ext cx="571501" cy="5715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820" fill="hold"/>
                                        <p:tgtEl>
                                          <p:spTgt spid="17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cTn>
                <p:tgtEl>
                  <p:spTgt spid="17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O joli bois, Emma-Lisa Roux"/>
          <p:cNvSpPr txBox="1"/>
          <p:nvPr/>
        </p:nvSpPr>
        <p:spPr>
          <a:xfrm>
            <a:off x="15736974" y="7850432"/>
            <a:ext cx="6918386" cy="597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3300">
                <a:solidFill>
                  <a:srgbClr val="FFFFFF"/>
                </a:solidFill>
              </a:defRPr>
            </a:pPr>
            <a:r>
              <a:rPr i="1"/>
              <a:t>O joli bois</a:t>
            </a:r>
            <a:r>
              <a:t>, Emma-Lisa Roux</a:t>
            </a:r>
          </a:p>
        </p:txBody>
      </p:sp>
      <p:pic>
        <p:nvPicPr>
          <p:cNvPr id="168" name="Claudin de Sermisy - Au Joly Bois (Emma-Lisa Roux, voice and lute).mp3" descr="Claudin de Sermisy - Au Joly Bois (Emma-Lisa Roux, voice and lute).mp3"/>
          <p:cNvPicPr>
            <a:picLocks/>
          </p:cNvPicPr>
          <p:nvPr>
            <a:audioFile r:link="rId2"/>
            <p:extLst>
              <p:ext uri="{DAA4B4D4-6D71-4841-9C94-3DE7FCFB9230}">
                <p14:media xmlns:p14="http://schemas.microsoft.com/office/powerpoint/2010/main" r:embed="rId1"/>
              </p:ext>
            </p:extLst>
          </p:nvPr>
        </p:nvPicPr>
        <p:blipFill>
          <a:blip r:embed="rId4"/>
          <a:stretch>
            <a:fillRect/>
          </a:stretch>
        </p:blipFill>
        <p:spPr>
          <a:xfrm>
            <a:off x="18657036" y="5326858"/>
            <a:ext cx="571501" cy="571501"/>
          </a:xfrm>
          <a:prstGeom prst="rect">
            <a:avLst/>
          </a:prstGeom>
          <a:ln w="12700">
            <a:miter lim="400000"/>
          </a:ln>
        </p:spPr>
      </p:pic>
      <p:sp>
        <p:nvSpPr>
          <p:cNvPr id="169" name="Au joly boys, en l'ombre d`ung soucy,…"/>
          <p:cNvSpPr txBox="1"/>
          <p:nvPr/>
        </p:nvSpPr>
        <p:spPr>
          <a:xfrm>
            <a:off x="937846" y="1772770"/>
            <a:ext cx="8902599" cy="95531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spcBef>
                <a:spcPts val="4500"/>
              </a:spcBef>
              <a:defRPr sz="2800">
                <a:solidFill>
                  <a:srgbClr val="FFFFFF"/>
                </a:solidFill>
              </a:defRPr>
            </a:pPr>
            <a:r>
              <a:t>Au joly boys, en l'ombre d`ung soucy,</a:t>
            </a:r>
          </a:p>
          <a:p>
            <a:pPr algn="l">
              <a:spcBef>
                <a:spcPts val="4500"/>
              </a:spcBef>
              <a:defRPr sz="2800">
                <a:solidFill>
                  <a:srgbClr val="FFFFFF"/>
                </a:solidFill>
              </a:defRPr>
            </a:pPr>
            <a:r>
              <a:t>M'y fault aller pour passer ma tristesse,</a:t>
            </a:r>
          </a:p>
          <a:p>
            <a:pPr algn="l">
              <a:spcBef>
                <a:spcPts val="4500"/>
              </a:spcBef>
              <a:defRPr sz="2800">
                <a:solidFill>
                  <a:srgbClr val="FFFFFF"/>
                </a:solidFill>
              </a:defRPr>
            </a:pPr>
            <a:r>
              <a:t>Remply de dueil d'ung souvenir transy,</a:t>
            </a:r>
          </a:p>
          <a:p>
            <a:pPr algn="l">
              <a:spcBef>
                <a:spcPts val="4500"/>
              </a:spcBef>
              <a:defRPr sz="2800">
                <a:solidFill>
                  <a:srgbClr val="FFFFFF"/>
                </a:solidFill>
              </a:defRPr>
            </a:pPr>
            <a:r>
              <a:t>Menger m'y fault maintes poires d`angoisse,</a:t>
            </a:r>
          </a:p>
          <a:p>
            <a:pPr algn="l">
              <a:spcBef>
                <a:spcPts val="4500"/>
              </a:spcBef>
              <a:defRPr sz="2800">
                <a:solidFill>
                  <a:srgbClr val="FFFFFF"/>
                </a:solidFill>
              </a:defRPr>
            </a:pPr>
            <a:r>
              <a:t>En ung jardin remply de noires flours</a:t>
            </a:r>
          </a:p>
          <a:p>
            <a:pPr algn="l">
              <a:spcBef>
                <a:spcPts val="4500"/>
              </a:spcBef>
              <a:defRPr sz="2800">
                <a:solidFill>
                  <a:srgbClr val="FFFFFF"/>
                </a:solidFill>
              </a:defRPr>
            </a:pPr>
            <a:r>
              <a:t>De mes deux yeulx feray larmes et plours.</a:t>
            </a:r>
          </a:p>
          <a:p>
            <a:pPr algn="l">
              <a:spcBef>
                <a:spcPts val="4500"/>
              </a:spcBef>
              <a:defRPr sz="2800">
                <a:solidFill>
                  <a:srgbClr val="FFFFFF"/>
                </a:solidFill>
              </a:defRPr>
            </a:pPr>
            <a:r>
              <a:t>Fy de lyesse et hardiesse! Regret m'oppresse,</a:t>
            </a:r>
          </a:p>
          <a:p>
            <a:pPr algn="l">
              <a:spcBef>
                <a:spcPts val="4500"/>
              </a:spcBef>
              <a:defRPr sz="2800">
                <a:solidFill>
                  <a:srgbClr val="FFFFFF"/>
                </a:solidFill>
              </a:defRPr>
            </a:pPr>
            <a:r>
              <a:t>Puis que j'ay perdu mes amours.</a:t>
            </a:r>
          </a:p>
          <a:p>
            <a:pPr algn="l">
              <a:spcBef>
                <a:spcPts val="4500"/>
              </a:spcBef>
              <a:defRPr sz="2800">
                <a:solidFill>
                  <a:srgbClr val="FFFFFF"/>
                </a:solidFill>
              </a:defRPr>
            </a:pPr>
            <a:r>
              <a:t>Las! trop j`endure, Le temps m'y dure, Je vous asseure:</a:t>
            </a:r>
          </a:p>
          <a:p>
            <a:pPr algn="l">
              <a:spcBef>
                <a:spcPts val="4500"/>
              </a:spcBef>
              <a:defRPr sz="2800">
                <a:solidFill>
                  <a:srgbClr val="FFFFFF"/>
                </a:solidFill>
              </a:defRPr>
            </a:pPr>
            <a:r>
              <a:t>Soulas, vous n'avez plus de cours!</a:t>
            </a:r>
          </a:p>
        </p:txBody>
      </p:sp>
    </p:spTree>
    <p:extLst>
      <p:ext uri="{BB962C8B-B14F-4D97-AF65-F5344CB8AC3E}">
        <p14:creationId xmlns:p14="http://schemas.microsoft.com/office/powerpoint/2010/main" val="1861627580"/>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093" fill="hold"/>
                                        <p:tgtEl>
                                          <p:spTgt spid="16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cTn>
                <p:tgtEl>
                  <p:spTgt spid="16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hueOff val="114395"/>
            <a:lumOff val="-24975"/>
          </a:schemeClr>
        </a:solidFill>
        <a:effectLst/>
      </p:bgPr>
    </p:bg>
    <p:spTree>
      <p:nvGrpSpPr>
        <p:cNvPr id="1" name=""/>
        <p:cNvGrpSpPr/>
        <p:nvPr/>
      </p:nvGrpSpPr>
      <p:grpSpPr>
        <a:xfrm>
          <a:off x="0" y="0"/>
          <a:ext cx="0" cy="0"/>
          <a:chOff x="0" y="0"/>
          <a:chExt cx="0" cy="0"/>
        </a:xfrm>
      </p:grpSpPr>
      <p:sp>
        <p:nvSpPr>
          <p:cNvPr id="174" name="Soiés resolus de ne servir plus,…"/>
          <p:cNvSpPr txBox="1">
            <a:spLocks noGrp="1"/>
          </p:cNvSpPr>
          <p:nvPr>
            <p:ph type="body" idx="21"/>
          </p:nvPr>
        </p:nvSpPr>
        <p:spPr>
          <a:xfrm>
            <a:off x="609407" y="5560477"/>
            <a:ext cx="22465895" cy="953538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defTabSz="569594">
              <a:defRPr sz="2484"/>
            </a:pPr>
            <a:endParaRPr/>
          </a:p>
          <a:p>
            <a:pPr defTabSz="569594">
              <a:defRPr sz="2484"/>
            </a:pPr>
            <a:endParaRPr/>
          </a:p>
          <a:p>
            <a:pPr defTabSz="569594">
              <a:defRPr sz="2967"/>
            </a:pPr>
            <a:r>
              <a:t>Soiés resolus de ne servir plus, </a:t>
            </a:r>
          </a:p>
          <a:p>
            <a:pPr defTabSz="569594">
              <a:defRPr sz="2967"/>
            </a:pPr>
            <a:r>
              <a:t>et vous voilà libres ;</a:t>
            </a:r>
          </a:p>
          <a:p>
            <a:pPr defTabSz="569594">
              <a:defRPr sz="2967"/>
            </a:pPr>
            <a:r>
              <a:t>je ne veux pas que vous le poussies ou l’esbranslies, </a:t>
            </a:r>
          </a:p>
          <a:p>
            <a:pPr defTabSz="569594">
              <a:defRPr sz="2967"/>
            </a:pPr>
            <a:r>
              <a:t>mais seulement ne le soutenés plus</a:t>
            </a:r>
          </a:p>
          <a:p>
            <a:pPr defTabSz="569594">
              <a:defRPr sz="2967"/>
            </a:pPr>
            <a:r>
              <a:t>et vous le verrés comme un grand colosse a qui on a desrobé la base, </a:t>
            </a:r>
          </a:p>
          <a:p>
            <a:pPr defTabSz="569594">
              <a:defRPr sz="2967"/>
            </a:pPr>
            <a:r>
              <a:t>de son pois mesme fondre en bas et se rompre. </a:t>
            </a:r>
          </a:p>
          <a:p>
            <a:pPr defTabSz="569594">
              <a:defRPr sz="2967"/>
            </a:pPr>
            <a:endParaRPr/>
          </a:p>
          <a:p>
            <a:pPr defTabSz="569594">
              <a:defRPr sz="2967"/>
            </a:pPr>
            <a:r>
              <a:t>De la raison si elle nait avec nous ou non, qui est une question debattue à fons par les academiques, et touchée par toute l’escole des philosophes, pour ceste heure je ne penserai point faillir en disant cela   </a:t>
            </a:r>
          </a:p>
          <a:p>
            <a:pPr defTabSz="569594">
              <a:defRPr sz="2967"/>
            </a:pPr>
            <a:r>
              <a:t>qu’il y a en nostre ame quelque naturelle semence de raison, </a:t>
            </a:r>
          </a:p>
          <a:p>
            <a:pPr defTabSz="569594">
              <a:defRPr sz="2967"/>
            </a:pPr>
            <a:r>
              <a:t>laquelle entretenue par bon conseil et coustume </a:t>
            </a:r>
          </a:p>
          <a:p>
            <a:pPr defTabSz="569594">
              <a:defRPr sz="2967"/>
            </a:pPr>
            <a:r>
              <a:t>florit en vertu, </a:t>
            </a:r>
          </a:p>
          <a:p>
            <a:pPr defTabSz="569594">
              <a:defRPr sz="2967"/>
            </a:pPr>
            <a:r>
              <a:t>et au contraire souvent ne pouvant durer contre les vices survenus </a:t>
            </a:r>
          </a:p>
          <a:p>
            <a:pPr defTabSz="569594">
              <a:defRPr sz="2967"/>
            </a:pPr>
            <a:r>
              <a:t>estoufée s’avorte</a:t>
            </a:r>
          </a:p>
          <a:p>
            <a:pPr defTabSz="569594">
              <a:defRPr sz="2484"/>
            </a:pPr>
            <a:endParaRPr/>
          </a:p>
          <a:p>
            <a:pPr defTabSz="569594">
              <a:defRPr sz="2484"/>
            </a:pPr>
            <a:endParaRPr/>
          </a:p>
          <a:p>
            <a:pPr defTabSz="569594">
              <a:defRPr sz="2484"/>
            </a:pPr>
            <a:endParaRPr/>
          </a:p>
          <a:p>
            <a:pPr defTabSz="569594">
              <a:defRPr sz="2484"/>
            </a:pPr>
            <a:endParaRPr/>
          </a:p>
          <a:p>
            <a:pPr defTabSz="569594">
              <a:defRPr sz="2484"/>
            </a:pPr>
            <a:endParaRPr/>
          </a:p>
        </p:txBody>
      </p:sp>
      <p:sp>
        <p:nvSpPr>
          <p:cNvPr id="175" name="Protase…"/>
          <p:cNvSpPr txBox="1">
            <a:spLocks noGrp="1"/>
          </p:cNvSpPr>
          <p:nvPr>
            <p:ph type="ctrTitle"/>
          </p:nvPr>
        </p:nvSpPr>
        <p:spPr>
          <a:xfrm>
            <a:off x="9326582" y="2474806"/>
            <a:ext cx="5387673" cy="2621519"/>
          </a:xfrm>
          <a:prstGeom prst="rect">
            <a:avLst/>
          </a:prstGeom>
        </p:spPr>
        <p:txBody>
          <a:bodyPr>
            <a:normAutofit fontScale="90000"/>
          </a:bodyPr>
          <a:lstStyle/>
          <a:p>
            <a:pPr defTabSz="999718">
              <a:lnSpc>
                <a:spcPct val="120000"/>
              </a:lnSpc>
              <a:defRPr sz="4756" spc="-95"/>
            </a:pPr>
            <a:r>
              <a:t>Protase </a:t>
            </a:r>
          </a:p>
          <a:p>
            <a:pPr defTabSz="999718">
              <a:lnSpc>
                <a:spcPct val="120000"/>
              </a:lnSpc>
              <a:defRPr sz="4756" spc="-95"/>
            </a:pPr>
            <a:r>
              <a:t>Acmé</a:t>
            </a:r>
          </a:p>
          <a:p>
            <a:pPr defTabSz="999718">
              <a:lnSpc>
                <a:spcPct val="120000"/>
              </a:lnSpc>
              <a:defRPr sz="4756" spc="-95"/>
            </a:pPr>
            <a:r>
              <a:t>Apodose </a:t>
            </a:r>
          </a:p>
        </p:txBody>
      </p:sp>
      <p:sp>
        <p:nvSpPr>
          <p:cNvPr id="176" name="IV - Outils oratoires"/>
          <p:cNvSpPr txBox="1">
            <a:spLocks noGrp="1"/>
          </p:cNvSpPr>
          <p:nvPr>
            <p:ph type="subTitle" sz="quarter" idx="1"/>
          </p:nvPr>
        </p:nvSpPr>
        <p:spPr>
          <a:xfrm>
            <a:off x="1206500" y="752411"/>
            <a:ext cx="21971000" cy="1905001"/>
          </a:xfrm>
          <a:prstGeom prst="rect">
            <a:avLst/>
          </a:prstGeom>
        </p:spPr>
        <p:txBody>
          <a:bodyPr/>
          <a:lstStyle/>
          <a:p>
            <a:r>
              <a:t>IV - Outils oratoires</a:t>
            </a:r>
          </a:p>
        </p:txBody>
      </p:sp>
      <p:sp>
        <p:nvSpPr>
          <p:cNvPr id="177" name="Ligne"/>
          <p:cNvSpPr/>
          <p:nvPr/>
        </p:nvSpPr>
        <p:spPr>
          <a:xfrm flipV="1">
            <a:off x="11731115" y="2584657"/>
            <a:ext cx="627999" cy="627999"/>
          </a:xfrm>
          <a:prstGeom prst="line">
            <a:avLst/>
          </a:prstGeom>
          <a:ln w="139700">
            <a:solidFill>
              <a:srgbClr val="000000"/>
            </a:solidFill>
            <a:miter lim="400000"/>
            <a:tailEnd type="triangle"/>
          </a:ln>
        </p:spPr>
        <p:txBody>
          <a:bodyPr lIns="50800" tIns="50800" rIns="50800" bIns="50800" anchor="ctr"/>
          <a:lstStyle/>
          <a:p>
            <a:endParaRPr/>
          </a:p>
        </p:txBody>
      </p:sp>
      <p:sp>
        <p:nvSpPr>
          <p:cNvPr id="178" name="Ovale"/>
          <p:cNvSpPr/>
          <p:nvPr/>
        </p:nvSpPr>
        <p:spPr>
          <a:xfrm>
            <a:off x="11222616" y="3526402"/>
            <a:ext cx="503431" cy="518328"/>
          </a:xfrm>
          <a:prstGeom prst="ellipse">
            <a:avLst/>
          </a:pr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79" name="Ligne"/>
          <p:cNvSpPr/>
          <p:nvPr/>
        </p:nvSpPr>
        <p:spPr>
          <a:xfrm>
            <a:off x="12141051" y="4636045"/>
            <a:ext cx="632708" cy="577676"/>
          </a:xfrm>
          <a:prstGeom prst="line">
            <a:avLst/>
          </a:prstGeom>
          <a:ln w="139700">
            <a:solidFill>
              <a:srgbClr val="000000"/>
            </a:solidFill>
            <a:miter lim="400000"/>
            <a:tailEnd type="triangle"/>
          </a:ln>
        </p:spPr>
        <p:txBody>
          <a:bodyPr lIns="50800" tIns="50800" rIns="50800" bIns="50800" anchor="ctr"/>
          <a:lstStyle/>
          <a:p>
            <a:endParaRPr/>
          </a:p>
        </p:txBody>
      </p:sp>
    </p:spTree>
  </p:cSld>
  <p:clrMapOvr>
    <a:masterClrMapping/>
  </p:clrMapOvr>
  <p:transition spd="med"/>
</p:sld>
</file>

<file path=ppt/theme/theme1.xml><?xml version="1.0" encoding="utf-8"?>
<a:theme xmlns:a="http://schemas.openxmlformats.org/drawingml/2006/main" name="30_BasicColor">
  <a:themeElements>
    <a:clrScheme name="30_BasicColor">
      <a:dk1>
        <a:srgbClr val="5E5E5E"/>
      </a:dk1>
      <a:lt1>
        <a:srgbClr val="003462"/>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0_BasicColor">
  <a:themeElements>
    <a:clrScheme name="30_BasicColor">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TotalTime>
  <Words>2018</Words>
  <Application>Microsoft Office PowerPoint</Application>
  <PresentationFormat>Personnalisé</PresentationFormat>
  <Paragraphs>151</Paragraphs>
  <Slides>13</Slides>
  <Notes>0</Notes>
  <HiddenSlides>0</HiddenSlides>
  <MMClips>3</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13</vt:i4>
      </vt:variant>
    </vt:vector>
  </HeadingPairs>
  <TitlesOfParts>
    <vt:vector size="16" baseType="lpstr">
      <vt:lpstr>Helvetica Neue</vt:lpstr>
      <vt:lpstr>Helvetica Neue Medium</vt:lpstr>
      <vt:lpstr>30_BasicColor</vt:lpstr>
      <vt:lpstr>Le passé est un événement, Correspondances de l’archéologie et de la littérature, Laurent Olivier et Mireille Séguy</vt:lpstr>
      <vt:lpstr> </vt:lpstr>
      <vt:lpstr>II - Quelques sources de l’art oratoire   La production d’une certaine forme de charme et de plaisir  Gorgias Platon  Le propre du discours est d'être une psychagogie, un art de conduire les âmes, celui qui se propose d'être un habile orateur doit nécessairement savoir combien il y a d'espèces d’âmes. Or il y en a tel et tel nombre, avec telles et telles qualités - et par suite se constituent telles et telles personnalités. Une fois ces distinctions établies, on passe aux discours : il y en a telle et telle espèce, et chacun a tel et tel caractère. Dès lors tels hommes, en vertu de la relation causale dont je parlais, sous l’action de tels discours, sont faciles à persuader de telle chose ; et tels autres hommes, pour cette même raison, sont difficiles à persuader. Quand on a suffisamment réfléchi à tout cela, il faut après en considérer l’effet et l’application pratiques, avec un sens assez fin pour suivre leur développement. Autrement on ne gagnerait rien par rapport aux discours entendus naguère, à l’école. Mais quand on est à même de dire de quels discours est persuadé tel homme (…) et qu’on est en possession de toutes ces données, qu’on y ajoute la connaissance des conjonctures dans lesquelles il faut parler ou se taire (…) alors la beauté et la perfection de l’art sont atteintes.  Platon, Phèdre   Celui dont le style a de la variété, de la netteté, de l’ampleur, qui sait mettre en lumière des pensées et des mots, et qui, s’exprimant en prose, créé comme une sorte de rythme et de cadence poétique.  Cicéron, De l’orateur   Le style des philosophes est tendre et craint le soleil ; il ne s’arme pas de traits et de mots faits pour le public ; il ne s’astreint pas à des rythmes mais s’en affranchit librement ; il n’a ni colère, ni haine, ni violence, ni pathétique, ni ruse (…). C’est pourquoi on le dit conversation plutôt que discours.  Cicéron, De l’orateur     </vt:lpstr>
      <vt:lpstr>III - Parler, un art qui résonne jusqu’aux astres</vt:lpstr>
      <vt:lpstr>Présentation PowerPoint</vt:lpstr>
      <vt:lpstr>Présentation PowerPoint</vt:lpstr>
      <vt:lpstr>Présentation PowerPoint</vt:lpstr>
      <vt:lpstr>Présentation PowerPoint</vt:lpstr>
      <vt:lpstr>Protase  Acmé Apodose </vt:lpstr>
      <vt:lpstr>Présentation PowerPoint</vt:lpstr>
      <vt:lpstr>Effrayer l’auditoire </vt:lpstr>
      <vt:lpstr>V - Avec les élèves </vt:lpstr>
      <vt:lpstr>Bibliographie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passé est un événement, Correspondances de l’archéologie et de la littérature, Laurent Olivier et Mireille Séguy</dc:title>
  <dc:creator>Thibault HAYETTE</dc:creator>
  <cp:lastModifiedBy>Thibault HAYETTE</cp:lastModifiedBy>
  <cp:revision>2</cp:revision>
  <dcterms:modified xsi:type="dcterms:W3CDTF">2026-01-29T17:25:44Z</dcterms:modified>
</cp:coreProperties>
</file>